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34"/>
  </p:notesMasterIdLst>
  <p:sldIdLst>
    <p:sldId id="923" r:id="rId2"/>
    <p:sldId id="1092" r:id="rId3"/>
    <p:sldId id="1242" r:id="rId4"/>
    <p:sldId id="1078" r:id="rId5"/>
    <p:sldId id="1171" r:id="rId6"/>
    <p:sldId id="1262" r:id="rId7"/>
    <p:sldId id="1260" r:id="rId8"/>
    <p:sldId id="1271" r:id="rId9"/>
    <p:sldId id="1247" r:id="rId10"/>
    <p:sldId id="1243" r:id="rId11"/>
    <p:sldId id="1245" r:id="rId12"/>
    <p:sldId id="1244" r:id="rId13"/>
    <p:sldId id="1180" r:id="rId14"/>
    <p:sldId id="1179" r:id="rId15"/>
    <p:sldId id="1200" r:id="rId16"/>
    <p:sldId id="1266" r:id="rId17"/>
    <p:sldId id="1267" r:id="rId18"/>
    <p:sldId id="1172" r:id="rId19"/>
    <p:sldId id="1202" r:id="rId20"/>
    <p:sldId id="1269" r:id="rId21"/>
    <p:sldId id="1270" r:id="rId22"/>
    <p:sldId id="1268" r:id="rId23"/>
    <p:sldId id="1251" r:id="rId24"/>
    <p:sldId id="1254" r:id="rId25"/>
    <p:sldId id="1265" r:id="rId26"/>
    <p:sldId id="1249" r:id="rId27"/>
    <p:sldId id="1259" r:id="rId28"/>
    <p:sldId id="1190" r:id="rId29"/>
    <p:sldId id="1196" r:id="rId30"/>
    <p:sldId id="1229" r:id="rId31"/>
    <p:sldId id="1230" r:id="rId32"/>
    <p:sldId id="1037" r:id="rId33"/>
  </p:sldIdLst>
  <p:sldSz cx="9144000" cy="6858000" type="screen4x3"/>
  <p:notesSz cx="6864350" cy="999648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400"/>
    <a:srgbClr val="FF0066"/>
    <a:srgbClr val="CC00CC"/>
    <a:srgbClr val="FFA194"/>
    <a:srgbClr val="EC5B0A"/>
    <a:srgbClr val="006600"/>
    <a:srgbClr val="002060"/>
    <a:srgbClr val="D0E3EA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84" autoAdjust="0"/>
    <p:restoredTop sz="92629" autoAdjust="0"/>
  </p:normalViewPr>
  <p:slideViewPr>
    <p:cSldViewPr>
      <p:cViewPr varScale="1">
        <p:scale>
          <a:sx n="97" d="100"/>
          <a:sy n="97" d="100"/>
        </p:scale>
        <p:origin x="-1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043" cy="500309"/>
          </a:xfrm>
          <a:prstGeom prst="rect">
            <a:avLst/>
          </a:prstGeom>
        </p:spPr>
        <p:txBody>
          <a:bodyPr vert="horz" lIns="93461" tIns="46730" rIns="93461" bIns="467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7672" y="0"/>
            <a:ext cx="2975042" cy="500309"/>
          </a:xfrm>
          <a:prstGeom prst="rect">
            <a:avLst/>
          </a:prstGeom>
        </p:spPr>
        <p:txBody>
          <a:bodyPr vert="horz" lIns="93461" tIns="46730" rIns="93461" bIns="467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32441-45F8-4596-880E-18927A047865}" type="datetimeFigureOut">
              <a:rPr lang="tr-TR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5862" cy="3746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1" tIns="46730" rIns="93461" bIns="46730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6926" y="4748090"/>
            <a:ext cx="5490499" cy="4497936"/>
          </a:xfrm>
          <a:prstGeom prst="rect">
            <a:avLst/>
          </a:prstGeom>
        </p:spPr>
        <p:txBody>
          <a:bodyPr vert="horz" lIns="93461" tIns="46730" rIns="93461" bIns="4673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94566"/>
            <a:ext cx="2975043" cy="500309"/>
          </a:xfrm>
          <a:prstGeom prst="rect">
            <a:avLst/>
          </a:prstGeom>
        </p:spPr>
        <p:txBody>
          <a:bodyPr vert="horz" lIns="93461" tIns="46730" rIns="93461" bIns="467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7672" y="9494566"/>
            <a:ext cx="2975042" cy="500309"/>
          </a:xfrm>
          <a:prstGeom prst="rect">
            <a:avLst/>
          </a:prstGeom>
        </p:spPr>
        <p:txBody>
          <a:bodyPr vert="horz" lIns="93461" tIns="46730" rIns="93461" bIns="467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994B0-71FA-422E-A87E-D1F1F38B5FA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58807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2228" name="3 Üstbilgi Yer Tutucusu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2325">
              <a:defRPr/>
            </a:pPr>
            <a:r>
              <a:rPr lang="tr-TR" dirty="0" smtClean="0"/>
              <a:t>2</a:t>
            </a:r>
          </a:p>
        </p:txBody>
      </p:sp>
      <p:sp>
        <p:nvSpPr>
          <p:cNvPr id="52229" name="4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2325">
              <a:defRPr/>
            </a:pPr>
            <a:fld id="{279072EF-A661-4DAF-AB59-F3E447D19E3C}" type="slidenum">
              <a:rPr lang="tr-TR" smtClean="0"/>
              <a:pPr defTabSz="972325">
                <a:defRPr/>
              </a:pPr>
              <a:t>1</a:t>
            </a:fld>
            <a:endParaRPr lang="tr-T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94B0-71FA-422E-A87E-D1F1F38B5FA6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E892-319F-4CD4-B74B-B3987EF9A8F3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6E54-FD16-489A-B4CC-E140ACAB42C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3D7F-120D-468F-88C8-E485D837F7D7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AE0F-1F4D-48B3-8DAB-6A86BA764D1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6D73-86A6-4139-AB56-F99B07D7A04B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2A03-9EC0-4AC1-B1CB-8A239D8238C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1" y="3573018"/>
            <a:ext cx="3491880" cy="1584176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68A0-B995-4707-AB38-C7886BD6CEFC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14A0-56D8-4AC7-8ED5-F0AF0342802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897B-F61C-4846-9121-6B50267AA476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D552-287A-4367-B78B-23CB895B82A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91BA-C5EE-4188-A63F-ACA099A976DC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D729-E31B-441D-B389-9196A1827AD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FB00-B73B-4747-96F9-E93C5922362F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9E27-F604-41FF-95FD-E18F618F8CB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10DB-08CB-48A5-99A2-4386C716F54C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05CB-3D70-4968-9F1A-CFFB34922B9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69E0-1860-483A-934D-D9017730C1BB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A2F9-D821-4739-BC48-41066A1C751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B0CE-3606-497F-8C02-469A76C48747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AAEC-B0B1-4DCC-A78D-5DDA0736CAB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CCD0-9E3E-4D79-BEF7-EEB00344F1B0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2924-AE2B-4627-BF48-D5C2CB8081C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65BB-907C-429F-8B6C-972C0538F188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75B9-7ECC-4B46-AF23-3CC286802E8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66F5276-AE8A-43C5-AD26-7129465F5EDF}" type="datetime1">
              <a:rPr lang="tr-TR" smtClean="0"/>
              <a:pPr>
                <a:defRPr/>
              </a:pPr>
              <a:t>01.11.2017</a:t>
            </a:fld>
            <a:endParaRPr lang="tr-TR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003B20-0D2B-4A68-9F89-AD71A94C938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9" r:id="rId2"/>
    <p:sldLayoutId id="2147483858" r:id="rId3"/>
    <p:sldLayoutId id="2147483857" r:id="rId4"/>
    <p:sldLayoutId id="2147483856" r:id="rId5"/>
    <p:sldLayoutId id="2147483855" r:id="rId6"/>
    <p:sldLayoutId id="2147483854" r:id="rId7"/>
    <p:sldLayoutId id="2147483853" r:id="rId8"/>
    <p:sldLayoutId id="2147483861" r:id="rId9"/>
    <p:sldLayoutId id="2147483852" r:id="rId10"/>
    <p:sldLayoutId id="2147483851" r:id="rId11"/>
    <p:sldLayoutId id="21474838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ctrTitle"/>
          </p:nvPr>
        </p:nvSpPr>
        <p:spPr>
          <a:xfrm>
            <a:off x="0" y="4005263"/>
            <a:ext cx="9144000" cy="2232025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tr-TR" sz="4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T.C.</a:t>
            </a:r>
            <a:br>
              <a:rPr lang="tr-TR" sz="4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BAYRAMPAŞA KAYMAKAMLIĞI </a:t>
            </a:r>
            <a:r>
              <a:rPr lang="en-US" sz="4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4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İLÇE MİLLİ EĞİTİM MÜDÜRLÜĞÜ</a:t>
            </a:r>
            <a:br>
              <a:rPr lang="tr-TR" sz="4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EKİM 2017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42FDD-5D69-4BCE-A246-4AA837656CC2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CEC453-76C9-4E45-80C7-E2252A492C44}" type="slidenum">
              <a:rPr lang="tr-TR"/>
              <a:pPr>
                <a:defRPr/>
              </a:pPr>
              <a:t>10</a:t>
            </a:fld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51520" y="44624"/>
          <a:ext cx="8784976" cy="3962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7849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BAYRAMPAŞA İLÇESİ GENEL OKUL</a:t>
                      </a:r>
                      <a:r>
                        <a:rPr lang="tr-TR" sz="2000" baseline="0" dirty="0" smtClean="0"/>
                        <a:t> BİLGİLERİ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07503" y="548684"/>
          <a:ext cx="8928994" cy="5832643"/>
        </p:xfrm>
        <a:graphic>
          <a:graphicData uri="http://schemas.openxmlformats.org/drawingml/2006/table">
            <a:tbl>
              <a:tblPr/>
              <a:tblGrid>
                <a:gridCol w="1683519"/>
                <a:gridCol w="1155087"/>
                <a:gridCol w="1021152"/>
                <a:gridCol w="876664"/>
                <a:gridCol w="1026024"/>
                <a:gridCol w="779259"/>
                <a:gridCol w="657499"/>
                <a:gridCol w="800362"/>
                <a:gridCol w="929428"/>
              </a:tblGrid>
              <a:tr h="1196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RESMİ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OKUL/KURUM</a:t>
                      </a:r>
                      <a:b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SAYI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ÖĞRETMEN SAYISI</a:t>
                      </a:r>
                      <a:b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ÜCRETLİ DAHİL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ÖĞRENCİ SAYISI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ÖĞRETMEN BAŞINA ÖĞRENCİ SAYISI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DERSLİK SAYISI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ŞUBE SAYISI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DERSLİK BAŞINA</a:t>
                      </a:r>
                      <a:b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ÖĞRENCİ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ŞUBE 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BAŞINA ÖĞRENCİ</a:t>
                      </a:r>
                      <a:b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400" b="0" dirty="0">
                          <a:latin typeface="Calibri"/>
                          <a:ea typeface="Times New Roman"/>
                          <a:cs typeface="Times New Roman"/>
                        </a:rPr>
                        <a:t>SAYISI</a:t>
                      </a:r>
                      <a:endParaRPr lang="tr-T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259"/>
                    </a:solidFill>
                  </a:tcPr>
                </a:tc>
              </a:tr>
              <a:tr h="50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OKUL ÖNCESİ (İlkokul-Ortaokul) 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3.222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</a:tr>
              <a:tr h="300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ANAOKULU 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421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</a:tr>
              <a:tr h="25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İLKOKUL 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614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14.861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437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</a:tr>
              <a:tr h="25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ORTAOKUL 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625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14.493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</a:tr>
              <a:tr h="490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İMAM HATİP ORTAOKULU 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135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2.650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</a:tr>
              <a:tr h="25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AND.LİSESİ 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2.619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</a:tr>
              <a:tr h="490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İMAM HATİP LİSESİ 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1.570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1"/>
                    </a:solidFill>
                  </a:tcPr>
                </a:tc>
              </a:tr>
              <a:tr h="490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MESLEKİ VE TEKNİK LİSELER 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680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10.123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221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221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</a:tr>
              <a:tr h="657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RESMİ REMZİYE YAKUP KUTSAL ÖZEL EĞİTİM MERKEZİ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</a:tr>
              <a:tr h="490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ALİ ÜLKER ÇIRAKLIK EĞİTİM MERKEZİ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167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</a:tr>
              <a:tr h="459401">
                <a:tc>
                  <a:txBody>
                    <a:bodyPr/>
                    <a:lstStyle/>
                    <a:p>
                      <a:pPr indent="153035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TOPLAM 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2383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50.190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1426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1636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3" marR="38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CEC453-76C9-4E45-80C7-E2252A492C44}" type="slidenum">
              <a:rPr lang="tr-TR"/>
              <a:pPr>
                <a:defRPr/>
              </a:pPr>
              <a:t>11</a:t>
            </a:fld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51520" y="44624"/>
          <a:ext cx="8784976" cy="3962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7849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BAYRAMPAŞA İLÇESİ GENEL OKUL</a:t>
                      </a:r>
                      <a:r>
                        <a:rPr lang="tr-TR" sz="2000" baseline="0" dirty="0" smtClean="0"/>
                        <a:t> BİLGİLERİ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3" y="548680"/>
          <a:ext cx="8928991" cy="42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575"/>
                <a:gridCol w="1156858"/>
                <a:gridCol w="1164821"/>
                <a:gridCol w="1221199"/>
                <a:gridCol w="1386606"/>
                <a:gridCol w="1360932"/>
              </a:tblGrid>
              <a:tr h="1279660">
                <a:tc>
                  <a:txBody>
                    <a:bodyPr/>
                    <a:lstStyle/>
                    <a:p>
                      <a:pPr algn="ctr"/>
                      <a:endParaRPr lang="tr-TR" sz="1600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tr-TR" sz="1600" dirty="0" smtClean="0">
                          <a:latin typeface="+mj-lt"/>
                          <a:cs typeface="Times New Roman" pitchFamily="18" charset="0"/>
                        </a:rPr>
                        <a:t>ÖZEL</a:t>
                      </a:r>
                      <a:r>
                        <a:rPr lang="tr-TR" sz="1600" baseline="0" dirty="0" smtClean="0"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+mj-lt"/>
                          <a:cs typeface="Times New Roman" pitchFamily="18" charset="0"/>
                        </a:rPr>
                        <a:t>OKUL TÜRÜ</a:t>
                      </a:r>
                      <a:endParaRPr lang="tr-TR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j-lt"/>
                          <a:cs typeface="Times New Roman" pitchFamily="18" charset="0"/>
                        </a:rPr>
                        <a:t>OKUL SAYISI</a:t>
                      </a:r>
                      <a:endParaRPr lang="tr-TR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j-lt"/>
                          <a:cs typeface="Times New Roman" pitchFamily="18" charset="0"/>
                        </a:rPr>
                        <a:t>DERSLİK SAYISI</a:t>
                      </a:r>
                      <a:endParaRPr lang="tr-TR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j-lt"/>
                          <a:cs typeface="Times New Roman" pitchFamily="18" charset="0"/>
                        </a:rPr>
                        <a:t>ŞUBE 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+mj-lt"/>
                          <a:cs typeface="Times New Roman" pitchFamily="18" charset="0"/>
                        </a:rPr>
                        <a:t>SAYISI</a:t>
                      </a:r>
                      <a:endParaRPr lang="tr-TR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j-lt"/>
                          <a:cs typeface="Times New Roman" pitchFamily="18" charset="0"/>
                        </a:rPr>
                        <a:t>TOPLAM</a:t>
                      </a:r>
                      <a:r>
                        <a:rPr lang="tr-TR" sz="1600" baseline="0" dirty="0" smtClean="0">
                          <a:latin typeface="+mj-lt"/>
                          <a:cs typeface="Times New Roman" pitchFamily="18" charset="0"/>
                        </a:rPr>
                        <a:t> ÖĞRENCİ SAYISI</a:t>
                      </a:r>
                      <a:endParaRPr lang="tr-TR" sz="1600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algn="ctr"/>
                      <a:endParaRPr lang="tr-TR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j-lt"/>
                          <a:cs typeface="Times New Roman" pitchFamily="18" charset="0"/>
                        </a:rPr>
                        <a:t>ÖĞRETMEN</a:t>
                      </a:r>
                      <a:r>
                        <a:rPr lang="tr-TR" sz="1600" baseline="0" dirty="0" smtClean="0">
                          <a:latin typeface="+mj-lt"/>
                          <a:cs typeface="Times New Roman" pitchFamily="18" charset="0"/>
                        </a:rPr>
                        <a:t> SAYISI</a:t>
                      </a:r>
                      <a:endParaRPr lang="tr-TR" sz="16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3051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ÖZEL  ANAOKULU</a:t>
                      </a:r>
                      <a:endParaRPr lang="tr-TR" sz="14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460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38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3051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ÖZEL İLKOKUL</a:t>
                      </a:r>
                      <a:endParaRPr lang="tr-TR" sz="14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37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63051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ÖZEL ORTAOKULU</a:t>
                      </a:r>
                      <a:endParaRPr lang="tr-TR" sz="14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25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68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25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11864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smtClean="0">
                          <a:solidFill>
                            <a:srgbClr val="0000FF"/>
                          </a:solidFill>
                          <a:latin typeface="+mj-lt"/>
                          <a:cs typeface="Times New Roman" pitchFamily="18" charset="0"/>
                        </a:rPr>
                        <a:t>ÖZEL LİSELER </a:t>
                      </a:r>
                      <a:endParaRPr lang="tr-TR" sz="1400" b="1" dirty="0">
                        <a:solidFill>
                          <a:srgbClr val="0000FF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68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68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1231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117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7796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smtClean="0">
                          <a:solidFill>
                            <a:srgbClr val="0000FF"/>
                          </a:solidFill>
                          <a:latin typeface="+mj-lt"/>
                          <a:cs typeface="Times New Roman" pitchFamily="18" charset="0"/>
                        </a:rPr>
                        <a:t>ÖZEL</a:t>
                      </a:r>
                      <a:r>
                        <a:rPr lang="tr-TR" sz="1400" b="1" baseline="0" dirty="0" smtClean="0">
                          <a:solidFill>
                            <a:srgbClr val="0000FF"/>
                          </a:solidFill>
                          <a:latin typeface="+mj-lt"/>
                          <a:cs typeface="Times New Roman" pitchFamily="18" charset="0"/>
                        </a:rPr>
                        <a:t> OKULLAR GENEL TOPLAM </a:t>
                      </a:r>
                      <a:endParaRPr lang="tr-TR" sz="1400" b="1" dirty="0">
                        <a:solidFill>
                          <a:srgbClr val="0000FF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1796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CEC453-76C9-4E45-80C7-E2252A492C44}" type="slidenum">
              <a:rPr lang="tr-TR"/>
              <a:pPr>
                <a:defRPr/>
              </a:pPr>
              <a:t>12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42844" y="1214422"/>
            <a:ext cx="8858312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OKUL ÖNCESİ KURUMLARIMIZ</a:t>
            </a:r>
            <a:endParaRPr lang="tr-TR" sz="8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CEC453-76C9-4E45-80C7-E2252A492C44}" type="slidenum">
              <a:rPr lang="tr-TR"/>
              <a:pPr>
                <a:defRPr/>
              </a:pPr>
              <a:t>13</a:t>
            </a:fld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7505" y="476672"/>
          <a:ext cx="8928993" cy="36211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52327"/>
                <a:gridCol w="822190"/>
                <a:gridCol w="1451966"/>
                <a:gridCol w="1306770"/>
                <a:gridCol w="1306768"/>
                <a:gridCol w="1088972"/>
              </a:tblGrid>
              <a:tr h="648072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2017 YILI OKUL ÖNCESİ</a:t>
                      </a:r>
                      <a:r>
                        <a:rPr lang="tr-TR" sz="2000" baseline="0" dirty="0" smtClean="0"/>
                        <a:t> ÖĞRENCİ-ÖĞRETMEN,  DERSLİK VE ŞUBE SAYILARI</a:t>
                      </a:r>
                      <a:endParaRPr lang="tr-T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994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TÜRÜ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OKUL</a:t>
                      </a:r>
                      <a:r>
                        <a:rPr lang="tr-TR" baseline="0" dirty="0" smtClean="0"/>
                        <a:t>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ÖĞRENCİ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ÖĞRETMEN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DERSLİK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ŞUBE SAYISI</a:t>
                      </a:r>
                      <a:endParaRPr lang="tr-TR" dirty="0"/>
                    </a:p>
                  </a:txBody>
                  <a:tcPr/>
                </a:tc>
              </a:tr>
              <a:tr h="543204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0000FF"/>
                          </a:solidFill>
                        </a:rPr>
                        <a:t>RESMİ OKUL ÖNCESİ ANASINIFI (İlkokul</a:t>
                      </a:r>
                      <a:r>
                        <a:rPr lang="tr-TR" sz="1600" b="1" baseline="0" dirty="0" smtClean="0">
                          <a:solidFill>
                            <a:srgbClr val="0000FF"/>
                          </a:solidFill>
                        </a:rPr>
                        <a:t> ve Ortaokullarında bulunan anasınıfları)</a:t>
                      </a:r>
                      <a:endParaRPr lang="tr-TR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3.222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140</a:t>
                      </a:r>
                      <a:endParaRPr lang="tr-TR" dirty="0"/>
                    </a:p>
                  </a:txBody>
                  <a:tcPr/>
                </a:tc>
              </a:tr>
              <a:tr h="405255">
                <a:tc>
                  <a:txBody>
                    <a:bodyPr/>
                    <a:lstStyle/>
                    <a:p>
                      <a:r>
                        <a:rPr lang="tr-TR" sz="1600" b="1" baseline="0" dirty="0" smtClean="0">
                          <a:solidFill>
                            <a:srgbClr val="0000FF"/>
                          </a:solidFill>
                        </a:rPr>
                        <a:t>RESMİ </a:t>
                      </a:r>
                      <a:r>
                        <a:rPr lang="tr-TR" sz="1600" b="1" dirty="0" smtClean="0">
                          <a:solidFill>
                            <a:srgbClr val="0000FF"/>
                          </a:solidFill>
                        </a:rPr>
                        <a:t>ANAOKULU</a:t>
                      </a:r>
                      <a:endParaRPr lang="tr-TR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</a:t>
                      </a:r>
                      <a:endParaRPr lang="tr-TR" dirty="0"/>
                    </a:p>
                  </a:txBody>
                  <a:tcPr/>
                </a:tc>
              </a:tr>
              <a:tr h="331346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0000FF"/>
                          </a:solidFill>
                        </a:rPr>
                        <a:t>ÖZEL  ANAOKULU</a:t>
                      </a:r>
                      <a:endParaRPr lang="tr-TR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460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40525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TOPLAM OKUL ÖNCESİ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4.103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79512" y="4725144"/>
          <a:ext cx="8712968" cy="6480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12968"/>
              </a:tblGrid>
              <a:tr h="648072"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tr-TR" dirty="0" smtClean="0"/>
                        <a:t> 4-5 yaş Okul</a:t>
                      </a:r>
                      <a:r>
                        <a:rPr lang="tr-TR" baseline="0" dirty="0" smtClean="0"/>
                        <a:t> öncesi öğrenci sayısının çağ nüfusuna oranı %97,70</a:t>
                      </a:r>
                    </a:p>
                    <a:p>
                      <a:pPr>
                        <a:buFont typeface="Arial" charset="0"/>
                        <a:buNone/>
                      </a:pPr>
                      <a:endParaRPr lang="tr-TR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CEC453-76C9-4E45-80C7-E2252A492C44}" type="slidenum">
              <a:rPr lang="tr-TR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42844" y="1214422"/>
            <a:ext cx="885831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TEMEL EĞİTİM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İLKOKUL-ORTAOKUL</a:t>
            </a:r>
            <a:endParaRPr lang="tr-T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CEC453-76C9-4E45-80C7-E2252A492C44}" type="slidenum">
              <a:rPr lang="tr-TR"/>
              <a:pPr>
                <a:defRPr/>
              </a:pPr>
              <a:t>15</a:t>
            </a:fld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-1" y="547245"/>
          <a:ext cx="9144000" cy="620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99"/>
                <a:gridCol w="1599528"/>
                <a:gridCol w="1119737"/>
                <a:gridCol w="1177039"/>
                <a:gridCol w="824219"/>
                <a:gridCol w="1049005"/>
                <a:gridCol w="824219"/>
                <a:gridCol w="824219"/>
                <a:gridCol w="1123935"/>
              </a:tblGrid>
              <a:tr h="425253"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Sıra No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OKUL TÜRÜ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Öğretim Şekli</a:t>
                      </a:r>
                    </a:p>
                    <a:p>
                      <a:pPr algn="ctr" fontAlgn="t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Derslik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Şube </a:t>
                      </a: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Toplam 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</a:b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Öğrenci Sayısı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ÖĞRETMEN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SAYISI</a:t>
                      </a:r>
                    </a:p>
                    <a:p>
                      <a:pPr algn="ctr" fontAlgn="t"/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(Ücretli Dahil)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00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Anasınıfı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öğrenci 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İlkokulu Öğrenci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5920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Ahmet Haşim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32332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Bayrampaşa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</a:tr>
              <a:tr h="32332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Hacı İlbey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332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Kocatepe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285920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Mustafa Itri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285920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Nail Reşit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285920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Oğuzhan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</a:tr>
              <a:tr h="32332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Osmangazi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2332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Şair Baki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285920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Şair Sinasi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</a:tr>
              <a:tr h="391262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Şakire Sadi Obdan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</a:tr>
              <a:tr h="35410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Şehit Kamil Balkan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5410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Tuna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35410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Uluğbey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</a:tr>
              <a:tr h="32332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Vatan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</a:tr>
              <a:tr h="333633">
                <a:tc>
                  <a:txBody>
                    <a:bodyPr/>
                    <a:lstStyle/>
                    <a:p>
                      <a:pPr algn="l"/>
                      <a:endParaRPr lang="tr-TR" sz="12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GENEL</a:t>
                      </a:r>
                      <a:r>
                        <a:rPr lang="tr-TR" sz="12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TOPLAM</a:t>
                      </a:r>
                      <a:endParaRPr lang="tr-TR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11 TEKLİ EĞİTİM</a:t>
                      </a:r>
                    </a:p>
                    <a:p>
                      <a:pPr algn="ctr" fontAlgn="t"/>
                      <a:r>
                        <a:rPr lang="tr-TR" sz="1200" b="1" i="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 İKİLİ EĞİTİM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437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466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1993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14861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16854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614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07504" y="0"/>
          <a:ext cx="8928992" cy="47667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928992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BAYRAMPAŞA</a:t>
                      </a:r>
                      <a:r>
                        <a:rPr lang="tr-TR" baseline="0" dirty="0" smtClean="0"/>
                        <a:t> İLKOKULU DERSLİK-ÖĞRENCİ-ÖĞRETMEN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CEC453-76C9-4E45-80C7-E2252A492C44}" type="slidenum">
              <a:rPr lang="tr-TR"/>
              <a:pPr>
                <a:defRPr/>
              </a:pPr>
              <a:t>16</a:t>
            </a:fld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-1" y="547245"/>
          <a:ext cx="9036497" cy="529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"/>
                <a:gridCol w="1580723"/>
                <a:gridCol w="1106573"/>
                <a:gridCol w="1163201"/>
                <a:gridCol w="814529"/>
                <a:gridCol w="1036672"/>
                <a:gridCol w="814529"/>
                <a:gridCol w="814529"/>
                <a:gridCol w="1110721"/>
              </a:tblGrid>
              <a:tr h="455733"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Sıra No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OKUL TÜRÜ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Öğretim Şekli</a:t>
                      </a:r>
                    </a:p>
                    <a:p>
                      <a:pPr algn="ctr" fontAlgn="t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Derslik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Şube </a:t>
                      </a: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Toplam 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</a:b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Öğrenci Sayısı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ÖĞRETMEN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SAYISI</a:t>
                      </a:r>
                    </a:p>
                    <a:p>
                      <a:pPr algn="ctr" fontAlgn="t"/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(Ücretli Dahil)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Anasınıfı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öğrenci 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Ortaokulu Öğrenci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06414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ALİ ÜLKER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</a:tr>
              <a:tr h="34650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CEVATPAŞA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34650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Fetihtepe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369519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MEHMET AKİF İNAN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306414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MUSTAFA ITRİ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06414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NAİL REŞİT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</a:tr>
              <a:tr h="306414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NURİ ÖRS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</a:tr>
              <a:tr h="369519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Prof.Muharrem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Ergin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34650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SANCAK SOY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</a:tr>
              <a:tr h="306414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ULUĞBEY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41930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YAHYA KEMAL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İKİLİ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</a:tr>
              <a:tr h="402184"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GENEL</a:t>
                      </a:r>
                      <a:r>
                        <a:rPr lang="tr-TR" sz="12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TOPLAM</a:t>
                      </a:r>
                      <a:endParaRPr lang="tr-TR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6 TEKLİ EĞİTİM</a:t>
                      </a:r>
                    </a:p>
                    <a:p>
                      <a:pPr algn="ctr" fontAlgn="t"/>
                      <a:r>
                        <a:rPr lang="tr-TR" sz="1200" b="1" i="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 İKİLİ EĞİTİM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367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393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947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14493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15440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625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144000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BAYRAMPAŞA</a:t>
                      </a:r>
                      <a:r>
                        <a:rPr lang="tr-TR" baseline="0" dirty="0" smtClean="0"/>
                        <a:t> ORTAOKULU DERSLİK-ÖĞRENCİ-ÖĞRETMEN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CEC453-76C9-4E45-80C7-E2252A492C44}" type="slidenum">
              <a:rPr lang="tr-TR"/>
              <a:pPr>
                <a:defRPr/>
              </a:pPr>
              <a:t>17</a:t>
            </a:fld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-1" y="784295"/>
          <a:ext cx="9144000" cy="4156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99"/>
                <a:gridCol w="1599528"/>
                <a:gridCol w="1074230"/>
                <a:gridCol w="936104"/>
                <a:gridCol w="864096"/>
                <a:gridCol w="792088"/>
                <a:gridCol w="1327701"/>
                <a:gridCol w="824219"/>
                <a:gridCol w="1123935"/>
              </a:tblGrid>
              <a:tr h="572358"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Sıra No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OKUL TÜRÜ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Öğretim Şekli</a:t>
                      </a:r>
                    </a:p>
                    <a:p>
                      <a:pPr algn="ctr" fontAlgn="t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Derslik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Şube </a:t>
                      </a: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Toplam 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</a:b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Öğrenci Sayısı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ÖĞRETMEN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SAYISI</a:t>
                      </a:r>
                    </a:p>
                    <a:p>
                      <a:pPr algn="ctr" fontAlgn="t"/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(Ücretli Dahil)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512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Anasınıfı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öğrenci 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İmam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Hatip Ortaokulu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Öğrenci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Sayısı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304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ATATÜRK İMAM HATİP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43517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HÜRRİYET İMAM HATİP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43517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KAPTAN AHMET ERDOĞAN İMAM HATİP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46408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MOBİL İMAM HATİP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43769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Şehit Ümit Yolcu İmam Hatip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505105"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GENEL</a:t>
                      </a:r>
                      <a:r>
                        <a:rPr lang="tr-TR" sz="12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TOPLAM</a:t>
                      </a:r>
                      <a:endParaRPr lang="tr-TR" sz="1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 TEKLİ ÖĞRETİM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109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109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282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2650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2982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135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0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144000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BAYRAMPAŞA</a:t>
                      </a:r>
                      <a:r>
                        <a:rPr lang="tr-TR" baseline="0" dirty="0" smtClean="0"/>
                        <a:t> İMAM HATİP ORTAOKULU DERSLİK-ÖĞRENCİ-ÖĞRETMEN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107504" y="1052737"/>
            <a:ext cx="8964488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8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ORTA </a:t>
            </a:r>
            <a:r>
              <a:rPr lang="tr-TR" sz="8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ÖĞRETİM KURUMLARIMIZ</a:t>
            </a:r>
            <a:endParaRPr lang="tr-TR" sz="8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07505" y="764704"/>
          <a:ext cx="8856984" cy="488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237"/>
                <a:gridCol w="3022756"/>
                <a:gridCol w="1041998"/>
                <a:gridCol w="943526"/>
                <a:gridCol w="774017"/>
                <a:gridCol w="1204028"/>
                <a:gridCol w="1246422"/>
              </a:tblGrid>
              <a:tr h="795617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Sıra No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OKUL TÜRÜ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Öğretim Şekli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Derslik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Şube </a:t>
                      </a: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TOPLAM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ÖĞRENCİ SAYISI</a:t>
                      </a:r>
                    </a:p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ÖĞRETMEN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SAYISI</a:t>
                      </a:r>
                    </a:p>
                    <a:p>
                      <a:pPr algn="ctr" fontAlgn="t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(Ücretli Dahil)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113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Bayrampaşa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2386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Bayrampaşa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Saraybosna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1153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81114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Bayrampaşa Tuna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760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İnönü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2940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5407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İstanbul Ticaret Odası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736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2386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Sabit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Büyükbayrak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81114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Şehit Büyükelçi İsmail Erez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760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Terazidere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Prof.İbrahim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ve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Feti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Pirlepeli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869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GENEL TOPLAM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8 TEKLİEĞİTİM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221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221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10.123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680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79512" y="188640"/>
          <a:ext cx="8784976" cy="47667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784976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BAYRAMPAŞA </a:t>
                      </a:r>
                      <a:r>
                        <a:rPr lang="tr-TR" baseline="0" dirty="0" smtClean="0"/>
                        <a:t>MESLEKİ VE TEKNİK AND.LİSELER DERSLİK-ÖĞRENCİ-ÖĞRETMEN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0" y="428604"/>
            <a:ext cx="91440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T.C.</a:t>
            </a:r>
          </a:p>
          <a:p>
            <a:pPr algn="ctr">
              <a:defRPr/>
            </a:pPr>
            <a:r>
              <a:rPr lang="tr-T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BAYRAMPAŞA KAYMAKAMLIĞI</a:t>
            </a:r>
          </a:p>
          <a:p>
            <a:pPr algn="ctr">
              <a:defRPr/>
            </a:pPr>
            <a:r>
              <a:rPr lang="tr-T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İLÇE MİLLİ EĞİTİM MÜDÜRLÜĞÜ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12266" y="1760116"/>
            <a:ext cx="892899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YÖNETİM ŞEMASI</a:t>
            </a:r>
            <a:endParaRPr lang="tr-TR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BB526-14A6-4F3C-959A-36FB17F7C24D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07504" y="2708920"/>
          <a:ext cx="8856985" cy="356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944216"/>
                <a:gridCol w="1584176"/>
                <a:gridCol w="1656184"/>
                <a:gridCol w="1800201"/>
              </a:tblGrid>
              <a:tr h="18002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          Abdülaziz </a:t>
                      </a:r>
                      <a:r>
                        <a:rPr lang="tr-TR" sz="28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YENİYOL</a:t>
                      </a:r>
                      <a:endParaRPr lang="tr-TR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          İlçe </a:t>
                      </a:r>
                      <a:r>
                        <a:rPr lang="tr-TR" sz="28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Milli Eğitim Müdürü</a:t>
                      </a:r>
                      <a:endParaRPr lang="tr-T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64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Calibri"/>
                          <a:ea typeface="Calibri"/>
                          <a:cs typeface="Times New Roman"/>
                        </a:rPr>
                        <a:t>Yıldız ÇARDAK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Calibri"/>
                          <a:ea typeface="Calibri"/>
                          <a:cs typeface="Times New Roman"/>
                        </a:rPr>
                        <a:t>Şube</a:t>
                      </a:r>
                      <a:r>
                        <a:rPr lang="tr-T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Müdürü</a:t>
                      </a: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Serkan</a:t>
                      </a:r>
                      <a:r>
                        <a:rPr lang="tr-TR" sz="16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ÇOLAKOĞLU</a:t>
                      </a:r>
                      <a:endParaRPr lang="tr-TR" sz="1600" b="1" kern="12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Şube </a:t>
                      </a:r>
                      <a:r>
                        <a:rPr lang="tr-TR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Müdürü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Hasip</a:t>
                      </a:r>
                      <a:r>
                        <a:rPr lang="tr-TR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TURHAN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Şube Müdürü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Sadık AKYOL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Şube Müdürü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Ali AÇIKEL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Şube Müdürü</a:t>
                      </a: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79512" y="764704"/>
          <a:ext cx="8568952" cy="4057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937"/>
                <a:gridCol w="2924455"/>
                <a:gridCol w="933942"/>
                <a:gridCol w="987012"/>
                <a:gridCol w="748846"/>
                <a:gridCol w="1164872"/>
                <a:gridCol w="1205888"/>
              </a:tblGrid>
              <a:tr h="936104"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Sıra No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OKUL TÜRÜ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Öğretim Şekli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Derslik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Şube </a:t>
                      </a: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TOPLAM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ÖĞRENCİ SAYISI</a:t>
                      </a:r>
                    </a:p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4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ÖĞRETMEN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SAYISI</a:t>
                      </a:r>
                    </a:p>
                    <a:p>
                      <a:pPr algn="ctr" fontAlgn="t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(Ücretli Dahil)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73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Bayrampaşa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Aliya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İzzetbegoviç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Kız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731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5710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Rıfat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Canayakın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67905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Şehit Halil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ibrahim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Yıldırım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53296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Uluslararası Kaptan Ahmet Erdoğan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60507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GENEL TOPLAM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4 </a:t>
                      </a:r>
                      <a:r>
                        <a:rPr lang="tr-TR" sz="1400" b="1" i="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 TEKLİ EĞİTİM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107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107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1570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+mj-lt"/>
                        </a:rPr>
                        <a:t>127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07504" y="188640"/>
          <a:ext cx="8856984" cy="40466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856984"/>
              </a:tblGrid>
              <a:tr h="4046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BAYRAMPAŞA </a:t>
                      </a:r>
                      <a:r>
                        <a:rPr lang="tr-TR" baseline="0" dirty="0" smtClean="0"/>
                        <a:t>ANADOLU İMAM HATİP LİSELER DERSLİK-ÖĞRENCİ-ÖĞRETMEN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07504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144000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BAYRAMPAŞA </a:t>
                      </a:r>
                      <a:r>
                        <a:rPr lang="tr-TR" baseline="0" dirty="0" smtClean="0"/>
                        <a:t>ANADOLU LİSELER DERSLİK-ÖĞRENCİ-ÖĞRETMEN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79512" y="620688"/>
          <a:ext cx="8568952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937"/>
                <a:gridCol w="2682076"/>
                <a:gridCol w="1176321"/>
                <a:gridCol w="987012"/>
                <a:gridCol w="748846"/>
                <a:gridCol w="1164872"/>
                <a:gridCol w="1205888"/>
              </a:tblGrid>
              <a:tr h="1313163">
                <a:tc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Sıra No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OKUL TÜRÜ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Öğretim Şekli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Derslik </a:t>
                      </a:r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 </a:t>
                      </a: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Sayısı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r>
                        <a:rPr lang="tr-TR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ÖĞRENCİ SAYISI</a:t>
                      </a:r>
                    </a:p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ÖĞRETMEN</a:t>
                      </a:r>
                      <a:r>
                        <a:rPr lang="tr-TR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SAYISI</a:t>
                      </a:r>
                    </a:p>
                    <a:p>
                      <a:pPr algn="ctr" fontAlgn="t"/>
                      <a:r>
                        <a:rPr lang="tr-TR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(Ücretli Dahil)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12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Hüseyin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Bürge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</a:tr>
              <a:tr h="53453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SAĞMALCILAR ANADOLU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</a:tr>
              <a:tr h="79407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SUAT TERİMER ANADOLU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TEKLİ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70756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GENEL TOPLAM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3 TEKLİ EĞİTİM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FF"/>
                          </a:solidFill>
                          <a:latin typeface="+mj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2619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2942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rgbClr val="0000FF"/>
                </a:solidFill>
              </a:rPr>
              <a:t>İLÇEMİZDE ORTAÖĞRETİM  DERSLİK VE ŞUBE SAYILARI </a:t>
            </a:r>
            <a:endParaRPr lang="tr-TR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676456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497"/>
                <a:gridCol w="1182756"/>
                <a:gridCol w="973751"/>
                <a:gridCol w="1252179"/>
                <a:gridCol w="1048792"/>
                <a:gridCol w="1241219"/>
                <a:gridCol w="1199262"/>
              </a:tblGrid>
              <a:tr h="843283">
                <a:tc>
                  <a:txBody>
                    <a:bodyPr/>
                    <a:lstStyle/>
                    <a:p>
                      <a:pPr algn="ctr"/>
                      <a:endParaRPr lang="tr-TR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tr-T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RESMİ/ÖZEL</a:t>
                      </a:r>
                    </a:p>
                    <a:p>
                      <a:pPr algn="ctr"/>
                      <a:r>
                        <a:rPr lang="tr-T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OKUL</a:t>
                      </a:r>
                      <a:r>
                        <a:rPr lang="tr-TR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TÜRÜ</a:t>
                      </a:r>
                      <a:endParaRPr lang="tr-T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tr-T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OKUL</a:t>
                      </a:r>
                      <a:r>
                        <a:rPr lang="tr-TR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SAYISI</a:t>
                      </a:r>
                      <a:endParaRPr lang="tr-T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tr-T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DERSLİK</a:t>
                      </a:r>
                      <a:r>
                        <a:rPr lang="tr-TR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SAYISI</a:t>
                      </a:r>
                      <a:endParaRPr lang="tr-T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DERSLİK</a:t>
                      </a:r>
                      <a:r>
                        <a:rPr lang="tr-TR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BAŞINA ÖĞRENCİ SAYISI</a:t>
                      </a:r>
                      <a:endParaRPr lang="tr-T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ÖĞRENCİ SAYISI</a:t>
                      </a:r>
                      <a:endParaRPr lang="tr-T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ÖĞRETMEN</a:t>
                      </a:r>
                      <a:r>
                        <a:rPr lang="tr-TR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SAYISI</a:t>
                      </a:r>
                      <a:endParaRPr lang="tr-T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ÖĞRETMEN</a:t>
                      </a:r>
                      <a:r>
                        <a:rPr lang="tr-TR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BAŞINA ÖĞRENCİ SAYISI</a:t>
                      </a:r>
                      <a:endParaRPr lang="tr-T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3432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MESLEKİ VE TEKNİK LİSELER</a:t>
                      </a:r>
                      <a:endParaRPr lang="tr-TR" sz="1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10.123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039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ANADOLU LİSELERİ</a:t>
                      </a:r>
                      <a:endParaRPr lang="tr-TR" sz="1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2.619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3432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İMAM HATİP</a:t>
                      </a:r>
                      <a:r>
                        <a:rPr lang="tr-T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LİSELERİ</a:t>
                      </a:r>
                      <a:endParaRPr lang="tr-TR" sz="1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1.520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039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ÖZEL LİSELER </a:t>
                      </a:r>
                      <a:endParaRPr lang="tr-TR" sz="1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1.231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3432">
                <a:tc>
                  <a:txBody>
                    <a:bodyPr/>
                    <a:lstStyle/>
                    <a:p>
                      <a:r>
                        <a:rPr lang="tr-TR" sz="1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32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15.493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1.078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20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79512" y="4293096"/>
          <a:ext cx="9144000" cy="220625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144000"/>
              </a:tblGrid>
              <a:tr h="522058">
                <a:tc>
                  <a:txBody>
                    <a:bodyPr/>
                    <a:lstStyle/>
                    <a:p>
                      <a:r>
                        <a:rPr lang="tr-TR" b="0" dirty="0" smtClean="0"/>
                        <a:t>Mesleki</a:t>
                      </a:r>
                      <a:r>
                        <a:rPr lang="tr-TR" b="0" baseline="0" dirty="0" smtClean="0"/>
                        <a:t> ve Teknik </a:t>
                      </a:r>
                      <a:r>
                        <a:rPr lang="tr-TR" b="0" baseline="0" dirty="0" err="1" smtClean="0"/>
                        <a:t>And</a:t>
                      </a:r>
                      <a:r>
                        <a:rPr lang="tr-TR" b="0" baseline="0" dirty="0" smtClean="0"/>
                        <a:t>.Liseleri çağ </a:t>
                      </a:r>
                      <a:r>
                        <a:rPr lang="tr-TR" b="0" baseline="0" dirty="0" err="1" smtClean="0"/>
                        <a:t>nüfüsuna</a:t>
                      </a:r>
                      <a:r>
                        <a:rPr lang="tr-TR" b="0" baseline="0" dirty="0" smtClean="0"/>
                        <a:t> göre okullaşma oranı %69,41</a:t>
                      </a:r>
                      <a:endParaRPr lang="tr-TR" b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tr-TR" dirty="0" smtClean="0"/>
                        <a:t>Anadolu</a:t>
                      </a:r>
                      <a:r>
                        <a:rPr lang="tr-TR" baseline="0" dirty="0" smtClean="0"/>
                        <a:t> Liseleri çağ nüfusuna göre okullaşma oranı %16,39</a:t>
                      </a:r>
                      <a:endParaRPr lang="tr-TR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tr-TR" dirty="0" smtClean="0"/>
                        <a:t>İmam Hatip</a:t>
                      </a:r>
                      <a:r>
                        <a:rPr lang="tr-TR" baseline="0" dirty="0" smtClean="0"/>
                        <a:t> Liseleri çağ nüfusuna göre okullaşma oranı % 9,82</a:t>
                      </a:r>
                      <a:endParaRPr lang="tr-TR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Çağ nüfusuna göre Liselerde</a:t>
                      </a:r>
                      <a:r>
                        <a:rPr lang="tr-TR" b="1" baseline="0" dirty="0" smtClean="0"/>
                        <a:t> okullaşma oranı %95,43 olarak gerçekleşmiştir. Açık Liseler Hariçtir.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360040"/>
          </a:xfrm>
        </p:spPr>
        <p:txBody>
          <a:bodyPr/>
          <a:lstStyle/>
          <a:p>
            <a:pPr algn="ctr"/>
            <a:r>
              <a:rPr lang="tr-TR" sz="2000" b="1" dirty="0" smtClean="0">
                <a:solidFill>
                  <a:srgbClr val="0000FF"/>
                </a:solidFill>
              </a:rPr>
              <a:t>2017 YILI BAYRAMPAŞA İLÇESİ RESMİ OKULLAR TÜRÜ VE ÖĞRETİM ŞEKLİ</a:t>
            </a:r>
            <a:endParaRPr lang="tr-TR" sz="2000" b="1" dirty="0">
              <a:solidFill>
                <a:srgbClr val="0000FF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72004" y="476672"/>
          <a:ext cx="9036500" cy="44713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50623"/>
                <a:gridCol w="583000"/>
                <a:gridCol w="655877"/>
                <a:gridCol w="655875"/>
                <a:gridCol w="655875"/>
                <a:gridCol w="510125"/>
                <a:gridCol w="688821"/>
                <a:gridCol w="550052"/>
                <a:gridCol w="801627"/>
                <a:gridCol w="510125"/>
                <a:gridCol w="874500"/>
              </a:tblGrid>
              <a:tr h="50788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RESMİ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OKUL TÜRÜ</a:t>
                      </a:r>
                      <a:endParaRPr lang="tr-TR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OKUL SAYISI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ÖĞRENCİ SAYISI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ÖĞRETMEN SAYISI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DERSLİK SAYISI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ŞUBE SAYISI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3487">
                <a:tc vMerge="1"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İkili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İkili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İkili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İkili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İkili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tr-TR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Anaokulu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İlkokul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4847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12007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</a:p>
                  </a:txBody>
                  <a:tcPr/>
                </a:tc>
              </a:tr>
              <a:tr h="32863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Ortaokul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6447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8993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İmam Hatip Ortaokulu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2982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Anadolu Lisesi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Arial" pitchFamily="34" charset="0"/>
                          <a:cs typeface="Arial" pitchFamily="34" charset="0"/>
                        </a:rPr>
                        <a:t>2619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Mesleki ve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Teknik </a:t>
                      </a:r>
                      <a:r>
                        <a:rPr lang="tr-TR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.Lisesi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10123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İmam Hatip Lisesi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1570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Çıraklık Eğitim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Merkezi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Özel</a:t>
                      </a:r>
                      <a:r>
                        <a:rPr lang="tr-TR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Eğitim Meslek Lisesi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GENEL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TOPLAM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11715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38525</a:t>
                      </a:r>
                      <a:endParaRPr lang="tr-TR" sz="1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1076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5053838"/>
              </p:ext>
            </p:extLst>
          </p:nvPr>
        </p:nvGraphicFramePr>
        <p:xfrm>
          <a:off x="0" y="4941168"/>
          <a:ext cx="9144000" cy="19168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00"/>
              </a:tblGrid>
              <a:tr h="1916832">
                <a:tc>
                  <a:txBody>
                    <a:bodyPr/>
                    <a:lstStyle/>
                    <a:p>
                      <a:r>
                        <a:rPr lang="tr-TR" dirty="0" smtClean="0"/>
                        <a:t>Resmi</a:t>
                      </a:r>
                      <a:r>
                        <a:rPr lang="tr-TR" baseline="0" dirty="0" smtClean="0"/>
                        <a:t> Okullarda; </a:t>
                      </a:r>
                      <a:r>
                        <a:rPr lang="tr-TR" b="1" baseline="0" dirty="0" smtClean="0">
                          <a:solidFill>
                            <a:srgbClr val="FF0000"/>
                          </a:solidFill>
                        </a:rPr>
                        <a:t>12 okulda İ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kili eğitim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39 okulda Normal eğitim</a:t>
                      </a:r>
                      <a:r>
                        <a:rPr lang="tr-TR" baseline="0" dirty="0" smtClean="0"/>
                        <a:t> yapılmakta olup; </a:t>
                      </a:r>
                    </a:p>
                    <a:p>
                      <a:r>
                        <a:rPr lang="tr-TR" baseline="0" dirty="0" smtClean="0"/>
                        <a:t>İkili eğitimde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11.715 </a:t>
                      </a:r>
                      <a:r>
                        <a:rPr lang="tr-TR" baseline="0" dirty="0" smtClean="0"/>
                        <a:t>öğrenci,</a:t>
                      </a:r>
                    </a:p>
                    <a:p>
                      <a:r>
                        <a:rPr lang="tr-TR" baseline="0" dirty="0" smtClean="0"/>
                        <a:t>Normal eğitimde 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38.525 </a:t>
                      </a:r>
                      <a:r>
                        <a:rPr lang="tr-TR" baseline="0" dirty="0" smtClean="0"/>
                        <a:t>öğrenci mevcuttur.</a:t>
                      </a:r>
                    </a:p>
                    <a:p>
                      <a:r>
                        <a:rPr lang="tr-TR" baseline="0" dirty="0" smtClean="0"/>
                        <a:t>İkili eğitimde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474 öğretmen</a:t>
                      </a:r>
                      <a:r>
                        <a:rPr lang="tr-TR" baseline="0" dirty="0" smtClean="0"/>
                        <a:t>, normal eğitimde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1909 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öğretmen</a:t>
                      </a:r>
                      <a:r>
                        <a:rPr lang="tr-TR" baseline="0" dirty="0" smtClean="0"/>
                        <a:t> görev yapmaktadır.</a:t>
                      </a:r>
                    </a:p>
                    <a:p>
                      <a:r>
                        <a:rPr lang="tr-TR" baseline="0" dirty="0" smtClean="0"/>
                        <a:t>İkili eğitimde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276 derslik</a:t>
                      </a:r>
                      <a:r>
                        <a:rPr lang="tr-TR" baseline="0" dirty="0" smtClean="0"/>
                        <a:t>, normal eğitimde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1076 derslik </a:t>
                      </a:r>
                      <a:r>
                        <a:rPr lang="tr-TR" baseline="0" dirty="0" smtClean="0"/>
                        <a:t>bulunmaktadır.</a:t>
                      </a:r>
                    </a:p>
                    <a:p>
                      <a:r>
                        <a:rPr lang="tr-TR" baseline="0" dirty="0" smtClean="0"/>
                        <a:t>İkili eğitimde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344 şube</a:t>
                      </a:r>
                      <a:r>
                        <a:rPr lang="tr-TR" baseline="0" dirty="0" smtClean="0"/>
                        <a:t>, normal eğitimde 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1076 şube </a:t>
                      </a:r>
                      <a:r>
                        <a:rPr lang="tr-TR" baseline="0" dirty="0" smtClean="0"/>
                        <a:t>bulunmaktadır.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35496" y="1844824"/>
            <a:ext cx="8964488" cy="1400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8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ÖZEL OKULLAR</a:t>
            </a:r>
            <a:endParaRPr lang="tr-TR" sz="8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07504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144000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BAYRAMPAŞA </a:t>
                      </a:r>
                      <a:r>
                        <a:rPr lang="tr-TR" baseline="0" dirty="0" smtClean="0"/>
                        <a:t>ÖZEL ANAOKULU KURUMLARI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67544" y="548680"/>
          <a:ext cx="8352928" cy="615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74"/>
                <a:gridCol w="5012245"/>
                <a:gridCol w="2784309"/>
              </a:tblGrid>
              <a:tr h="41843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Sıra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No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ANAOKULU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TOPLAM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KAYIT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BAYRAMPAŞA HASBAHÇE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BAYRAMPAŞA SİHİRLİ ORMAN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57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BAYRAMPAŞA YUVAM İSTANBUL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BIDIK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BİHTER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BİLGE ŞİRİN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ELİFECE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KELEBEK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47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KÜÇÜK HAYATLAR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NEHİRİM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OYNUYORUM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ÖZGÜR ÇOCUK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SABİHA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ŞEKER AĞACI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ŞUAYİP KURT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TATLI HUZUR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YA-PA BAYRAMPAŞA ANAOKULU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 </a:t>
                      </a:r>
                    </a:p>
                  </a:txBody>
                  <a:tcPr marL="9525" marR="9525" marT="9525" marB="0" anchor="ctr"/>
                </a:tc>
              </a:tr>
              <a:tr h="318483">
                <a:tc>
                  <a:txBody>
                    <a:bodyPr/>
                    <a:lstStyle/>
                    <a:p>
                      <a:pPr algn="ctr" fontAlgn="t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TOPLAM ÖZEL ANAOKULU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ÖĞRENCİ SAYISI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460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51520" y="548680"/>
          <a:ext cx="8784977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63"/>
                <a:gridCol w="2506326"/>
                <a:gridCol w="933034"/>
                <a:gridCol w="699776"/>
                <a:gridCol w="855282"/>
                <a:gridCol w="1010787"/>
                <a:gridCol w="1088540"/>
                <a:gridCol w="1126869"/>
              </a:tblGrid>
              <a:tr h="269465">
                <a:tc rowSpan="2"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Sıra No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OKUL TÜRÜ</a:t>
                      </a: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LİSELER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Derslik </a:t>
                      </a:r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Sayısı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 </a:t>
                      </a: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Sayısı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r>
                        <a:rPr lang="tr-TR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ÖĞRENCİ SAYISI</a:t>
                      </a:r>
                    </a:p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ÖĞRETMEN</a:t>
                      </a:r>
                      <a:r>
                        <a:rPr lang="tr-TR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SAYISI</a:t>
                      </a:r>
                    </a:p>
                    <a:p>
                      <a:pPr algn="ctr" fontAlgn="t"/>
                      <a:r>
                        <a:rPr lang="tr-TR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(Ücretli Dahil)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415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Erkek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05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tr-TR" sz="105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Kız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3489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+mj-lt"/>
                        </a:rPr>
                        <a:t>1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BAYRAMPAŞA SINAV KOLEJİ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477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BAYRAMPAŞA SINAV KOLEJİ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3489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BAYRAMPAŞA SINAV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477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BAYRAMPAŞA AKŞAM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12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24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0444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BAYRAMPAŞA BOĞAZİÇİ TEMEL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6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12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3489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BAYRAMPAŞA OĞUZ FEN BİLİMLERİ TEMEL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12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12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3489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ÖZEL ON ADIM EĞİTİM BİLİMLERİ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18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18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8649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ÖZEL BAYRAMPAŞA UĞUR TEMEL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+mj-lt"/>
                        </a:rPr>
                        <a:t>40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390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8649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ÖZEL</a:t>
                      </a:r>
                      <a:r>
                        <a:rPr lang="tr-TR" sz="1200" b="1" i="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OKULLAR TOPLAMI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865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1335</a:t>
                      </a:r>
                      <a:endParaRPr lang="tr-TR" sz="14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07504" y="0"/>
          <a:ext cx="9144000" cy="47667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144000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BAYRAMPAŞA </a:t>
                      </a:r>
                      <a:r>
                        <a:rPr lang="tr-TR" baseline="0" dirty="0" smtClean="0"/>
                        <a:t>ÖZEL ÖĞRETİM KURUMLARI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179512" y="1268760"/>
          <a:ext cx="8856984" cy="484751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856984"/>
              </a:tblGrid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* Resmi</a:t>
                      </a:r>
                      <a:r>
                        <a:rPr lang="tr-TR" baseline="0" dirty="0" smtClean="0"/>
                        <a:t>+Özel Okul Öğrenci Sayıları                            :  51.986</a:t>
                      </a:r>
                      <a:endParaRPr lang="tr-TR" dirty="0"/>
                    </a:p>
                  </a:txBody>
                  <a:tcPr/>
                </a:tc>
              </a:tr>
              <a:tr h="527031">
                <a:tc>
                  <a:txBody>
                    <a:bodyPr/>
                    <a:lstStyle/>
                    <a:p>
                      <a:r>
                        <a:rPr lang="tr-TR" dirty="0" smtClean="0"/>
                        <a:t>*Resmi+Özel Kurum Sayısı                                             :  106</a:t>
                      </a:r>
                      <a:endParaRPr lang="tr-TR" dirty="0"/>
                    </a:p>
                  </a:txBody>
                  <a:tcPr/>
                </a:tc>
              </a:tr>
              <a:tr h="527031">
                <a:tc>
                  <a:txBody>
                    <a:bodyPr/>
                    <a:lstStyle/>
                    <a:p>
                      <a:r>
                        <a:rPr lang="tr-TR" dirty="0" smtClean="0"/>
                        <a:t>*Resmi</a:t>
                      </a:r>
                      <a:r>
                        <a:rPr lang="tr-TR" baseline="0" dirty="0" smtClean="0"/>
                        <a:t>+Özel Derslik Sayısı                                              :  1572</a:t>
                      </a:r>
                      <a:endParaRPr lang="tr-TR" dirty="0"/>
                    </a:p>
                  </a:txBody>
                  <a:tcPr/>
                </a:tc>
              </a:tr>
              <a:tr h="527031">
                <a:tc>
                  <a:txBody>
                    <a:bodyPr/>
                    <a:lstStyle/>
                    <a:p>
                      <a:r>
                        <a:rPr lang="tr-TR" dirty="0" smtClean="0"/>
                        <a:t>*Resmi+Özel Şube Sayısı</a:t>
                      </a:r>
                      <a:r>
                        <a:rPr lang="tr-TR" baseline="0" dirty="0" smtClean="0"/>
                        <a:t>                                                 :  1782</a:t>
                      </a:r>
                      <a:endParaRPr lang="tr-TR" dirty="0"/>
                    </a:p>
                  </a:txBody>
                  <a:tcPr/>
                </a:tc>
              </a:tr>
              <a:tr h="481081">
                <a:tc>
                  <a:txBody>
                    <a:bodyPr/>
                    <a:lstStyle/>
                    <a:p>
                      <a:r>
                        <a:rPr lang="tr-TR" dirty="0" smtClean="0"/>
                        <a:t>*</a:t>
                      </a:r>
                      <a:r>
                        <a:rPr lang="tr-TR" baseline="0" dirty="0" smtClean="0"/>
                        <a:t> Resmi+Özel Okul Derslik Başına Öğrenci Sayısı       :   33</a:t>
                      </a:r>
                      <a:endParaRPr lang="tr-TR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tr-TR" dirty="0" smtClean="0"/>
                        <a:t>* Resmi+Özel</a:t>
                      </a:r>
                      <a:r>
                        <a:rPr lang="tr-TR" baseline="0" dirty="0" smtClean="0"/>
                        <a:t> Okul Şube Başına Öğrenci Sayısı          :   29</a:t>
                      </a:r>
                      <a:endParaRPr lang="tr-TR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tr-TR" dirty="0" smtClean="0"/>
                        <a:t>* Resmi+Özel Okul Öğretmen Sayısı                            :   2573</a:t>
                      </a:r>
                      <a:endParaRPr lang="tr-T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dirty="0" smtClean="0"/>
                        <a:t>*Resmi+Özel</a:t>
                      </a:r>
                      <a:r>
                        <a:rPr lang="tr-TR" baseline="0" dirty="0" smtClean="0"/>
                        <a:t> Okul Öğretmen Başına Öğrenci Sayısı  :   20</a:t>
                      </a:r>
                      <a:endParaRPr lang="tr-TR" dirty="0"/>
                    </a:p>
                  </a:txBody>
                  <a:tcPr/>
                </a:tc>
              </a:tr>
              <a:tr h="913129">
                <a:tc>
                  <a:txBody>
                    <a:bodyPr/>
                    <a:lstStyle/>
                    <a:p>
                      <a:r>
                        <a:rPr lang="tr-TR" dirty="0" smtClean="0"/>
                        <a:t>Bayrampaşa</a:t>
                      </a:r>
                      <a:r>
                        <a:rPr lang="tr-TR" baseline="0" dirty="0" smtClean="0"/>
                        <a:t> İlçesi Çağ nüfusuna göre Okullaşma Oranı : %94,64 net okullaşma oranı.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323528" y="260648"/>
          <a:ext cx="8568952" cy="5040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56895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İLÇEMİZ GENEL DURUMU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CC015-F169-4C5F-85DF-93C174CC025B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39552" y="1731580"/>
            <a:ext cx="799288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BAYRAMPAŞA İLÇESİ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YATIRIMLARI</a:t>
            </a:r>
            <a:endParaRPr lang="tr-TR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0000FF"/>
                </a:solidFill>
              </a:rPr>
              <a:t>YATIRIMLAR</a:t>
            </a:r>
            <a:endParaRPr lang="tr-TR" sz="3200" b="1" dirty="0">
              <a:solidFill>
                <a:srgbClr val="0000FF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67544" y="306896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251520" y="620688"/>
          <a:ext cx="8712968" cy="531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5318798">
                <a:tc>
                  <a:txBody>
                    <a:bodyPr/>
                    <a:lstStyle/>
                    <a:p>
                      <a:r>
                        <a:rPr kumimoji="0" lang="tr-T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YATIRIM YAPILACAK ARSALAR</a:t>
                      </a:r>
                      <a:endParaRPr kumimoji="0" lang="tr-TR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kumimoji="0" lang="tr-TR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Muratpaşa</a:t>
                      </a:r>
                      <a:r>
                        <a:rPr kumimoji="0" lang="tr-T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Mahallesi, 8/8 Pafta, 23585 Parselde bulunan Dökümcüler Çarşısı </a:t>
                      </a:r>
                    </a:p>
                    <a:p>
                      <a:pPr lvl="0"/>
                      <a:r>
                        <a:rPr kumimoji="0" lang="tr-TR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Altıntepsi</a:t>
                      </a:r>
                      <a:r>
                        <a:rPr kumimoji="0" lang="tr-T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Mahallesi Akpınar Caddesi 18/10 Pafta, 23727 Parselde bulunan taşınmazlar</a:t>
                      </a:r>
                    </a:p>
                    <a:p>
                      <a:r>
                        <a:rPr kumimoji="0" lang="tr-T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Bayrampaşa Belediyesine ait park Belediye Encümeni Kara ile Mili Eğitim Müdürlüğüne okul yeri olarak tahsis edildi. </a:t>
                      </a:r>
                      <a:r>
                        <a:rPr kumimoji="0" lang="tr-T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(2017-2018 YILI YATIRIM PROGRAMI KAPSAMINDA)</a:t>
                      </a:r>
                      <a:endParaRPr kumimoji="0" lang="tr-TR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tr-T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0" y="332656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Calibri"/>
              </a:rPr>
              <a:t>ORGANİZASYON ŞEMASI</a:t>
            </a:r>
            <a:endParaRPr lang="tr-TR" sz="2000" dirty="0"/>
          </a:p>
        </p:txBody>
      </p:sp>
      <p:sp>
        <p:nvSpPr>
          <p:cNvPr id="189491" name="AutoShape 20"/>
          <p:cNvSpPr>
            <a:spLocks noChangeArrowheads="1"/>
          </p:cNvSpPr>
          <p:nvPr/>
        </p:nvSpPr>
        <p:spPr bwMode="auto">
          <a:xfrm>
            <a:off x="3482975" y="404664"/>
            <a:ext cx="3048000" cy="523875"/>
          </a:xfrm>
          <a:prstGeom prst="roundRect">
            <a:avLst>
              <a:gd name="adj" fmla="val 16667"/>
            </a:avLst>
          </a:prstGeom>
          <a:solidFill>
            <a:srgbClr val="B6DDE8"/>
          </a:solidFill>
          <a:ln w="38100">
            <a:solidFill>
              <a:srgbClr val="C0504D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İLÇE MİLLİ EĞİTİM MÜDÜRÜ</a:t>
            </a:r>
            <a:endParaRPr kumimoji="0" lang="tr-T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Abdülaziz YENİYOL</a:t>
            </a:r>
            <a:endParaRPr kumimoji="0" lang="tr-TR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65" name="AutoShape 25"/>
          <p:cNvSpPr>
            <a:spLocks noChangeArrowheads="1"/>
          </p:cNvSpPr>
          <p:nvPr/>
        </p:nvSpPr>
        <p:spPr bwMode="auto">
          <a:xfrm>
            <a:off x="72009" y="1255415"/>
            <a:ext cx="1763687" cy="733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tr-TR" sz="900" dirty="0" smtClean="0">
                <a:latin typeface="+mn-lt"/>
                <a:cs typeface="Arial" pitchFamily="34" charset="0"/>
              </a:rPr>
              <a:t>İNSAN KAYNAKLARI</a:t>
            </a:r>
          </a:p>
          <a:p>
            <a:pPr lvl="0" eaLnBrk="0" hangingPunct="0"/>
            <a:r>
              <a:rPr lang="tr-TR" sz="900" dirty="0" smtClean="0">
                <a:latin typeface="+mn-lt"/>
                <a:cs typeface="Arial" pitchFamily="34" charset="0"/>
              </a:rPr>
              <a:t>ÖZEL KALEM </a:t>
            </a:r>
          </a:p>
          <a:p>
            <a:pPr lvl="0" eaLnBrk="0" hangingPunct="0"/>
            <a:r>
              <a:rPr lang="tr-TR" sz="900" dirty="0" smtClean="0">
                <a:latin typeface="+mn-lt"/>
                <a:cs typeface="Arial" pitchFamily="34" charset="0"/>
              </a:rPr>
              <a:t>HUKUK</a:t>
            </a:r>
          </a:p>
          <a:p>
            <a:pPr lvl="0" eaLnBrk="0" hangingPunct="0"/>
            <a:r>
              <a:rPr lang="tr-TR" sz="900" dirty="0" smtClean="0">
                <a:latin typeface="+mn-lt"/>
                <a:cs typeface="Arial" pitchFamily="34" charset="0"/>
              </a:rPr>
              <a:t>ÖĞRETMEN YETİŞTİRME</a:t>
            </a:r>
          </a:p>
        </p:txBody>
      </p:sp>
      <p:sp>
        <p:nvSpPr>
          <p:cNvPr id="189464" name="AutoShape 24"/>
          <p:cNvSpPr>
            <a:spLocks noChangeArrowheads="1"/>
          </p:cNvSpPr>
          <p:nvPr/>
        </p:nvSpPr>
        <p:spPr bwMode="auto">
          <a:xfrm>
            <a:off x="7208366" y="1200150"/>
            <a:ext cx="1828130" cy="7886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DESTEK HİZMETLERİ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İNŞAAT VE EMLAK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MAAŞ İŞLERİ</a:t>
            </a:r>
          </a:p>
        </p:txBody>
      </p:sp>
      <p:sp>
        <p:nvSpPr>
          <p:cNvPr id="189463" name="AutoShape 23"/>
          <p:cNvSpPr>
            <a:spLocks noChangeArrowheads="1"/>
          </p:cNvSpPr>
          <p:nvPr/>
        </p:nvSpPr>
        <p:spPr bwMode="auto">
          <a:xfrm>
            <a:off x="5425405" y="1209675"/>
            <a:ext cx="1738883" cy="742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ÖZEL ÖĞRETİM VE KURSLAR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ÖLÇME , DEĞERLENDİRME VE SINAV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BİLGİ</a:t>
            </a:r>
            <a:r>
              <a:rPr kumimoji="0" lang="tr-TR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İŞLEM VE EĞİTİM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TEKNOLOJİLERİ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900" baseline="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62" name="AutoShape 21"/>
          <p:cNvSpPr>
            <a:spLocks noChangeArrowheads="1"/>
          </p:cNvSpPr>
          <p:nvPr/>
        </p:nvSpPr>
        <p:spPr bwMode="auto">
          <a:xfrm>
            <a:off x="3635897" y="1196752"/>
            <a:ext cx="1728192" cy="733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TEMEL EĞİTİM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ORTAÖĞRETİM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YÜKSEK ÖĞRETİM VE YURT DIŞI EĞİTİM  BÖLÜMÜ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ÖZEL EĞİTİM VE</a:t>
            </a:r>
            <a:r>
              <a:rPr kumimoji="0" lang="tr-TR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REHBERLİK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61" name="AutoShape 21"/>
          <p:cNvSpPr>
            <a:spLocks noChangeArrowheads="1"/>
          </p:cNvSpPr>
          <p:nvPr/>
        </p:nvSpPr>
        <p:spPr bwMode="auto">
          <a:xfrm>
            <a:off x="1907704" y="1228725"/>
            <a:ext cx="1533525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DİN ÖĞRETİMİ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HAYAT BOYU ÖĞRENME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STRATEJİ GELİŞTİRME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İŞ</a:t>
            </a:r>
            <a:r>
              <a:rPr kumimoji="0" lang="tr-TR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SAĞLIĞI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cs typeface="Arial" pitchFamily="34" charset="0"/>
            </a:endParaRPr>
          </a:p>
        </p:txBody>
      </p:sp>
      <p:sp>
        <p:nvSpPr>
          <p:cNvPr id="189460" name="AutoShape 56"/>
          <p:cNvSpPr>
            <a:spLocks noChangeShapeType="1"/>
          </p:cNvSpPr>
          <p:nvPr/>
        </p:nvSpPr>
        <p:spPr bwMode="auto">
          <a:xfrm rot="10800000" flipV="1">
            <a:off x="1032966" y="942975"/>
            <a:ext cx="3362325" cy="257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9459" name="AutoShape 19"/>
          <p:cNvSpPr>
            <a:spLocks noChangeShapeType="1"/>
          </p:cNvSpPr>
          <p:nvPr/>
        </p:nvSpPr>
        <p:spPr bwMode="auto">
          <a:xfrm rot="10800000" flipV="1">
            <a:off x="2987675" y="942975"/>
            <a:ext cx="1876425" cy="257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9458" name="AutoShape 18"/>
          <p:cNvSpPr>
            <a:spLocks noChangeShapeType="1"/>
          </p:cNvSpPr>
          <p:nvPr/>
        </p:nvSpPr>
        <p:spPr bwMode="auto">
          <a:xfrm rot="5400000">
            <a:off x="4419600" y="1061120"/>
            <a:ext cx="304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9457" name="AutoShape 17"/>
          <p:cNvSpPr>
            <a:spLocks noChangeShapeType="1"/>
          </p:cNvSpPr>
          <p:nvPr/>
        </p:nvSpPr>
        <p:spPr bwMode="auto">
          <a:xfrm>
            <a:off x="5043264" y="942975"/>
            <a:ext cx="1905000" cy="257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9456" name="AutoShape 16"/>
          <p:cNvSpPr>
            <a:spLocks noChangeShapeType="1"/>
          </p:cNvSpPr>
          <p:nvPr/>
        </p:nvSpPr>
        <p:spPr bwMode="auto">
          <a:xfrm>
            <a:off x="5445745" y="942975"/>
            <a:ext cx="3152775" cy="257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9455" name="AutoShape 15"/>
          <p:cNvSpPr>
            <a:spLocks noChangeArrowheads="1"/>
          </p:cNvSpPr>
          <p:nvPr/>
        </p:nvSpPr>
        <p:spPr bwMode="auto">
          <a:xfrm>
            <a:off x="179512" y="1988840"/>
            <a:ext cx="1495425" cy="55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ŞUBE MÜDÜRÜ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100" b="1" dirty="0" smtClean="0">
                <a:latin typeface="Calibri" pitchFamily="34" charset="0"/>
                <a:cs typeface="Times New Roman" pitchFamily="18" charset="0"/>
              </a:rPr>
              <a:t>Ali AÇIKEL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54" name="AutoShape 14"/>
          <p:cNvSpPr>
            <a:spLocks noChangeArrowheads="1"/>
          </p:cNvSpPr>
          <p:nvPr/>
        </p:nvSpPr>
        <p:spPr bwMode="auto">
          <a:xfrm>
            <a:off x="7469063" y="2012454"/>
            <a:ext cx="1495425" cy="55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ŞUBE MÜDÜRÜ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Sadık AKYOL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53" name="AutoShape 13"/>
          <p:cNvSpPr>
            <a:spLocks noChangeArrowheads="1"/>
          </p:cNvSpPr>
          <p:nvPr/>
        </p:nvSpPr>
        <p:spPr bwMode="auto">
          <a:xfrm>
            <a:off x="5524847" y="1997075"/>
            <a:ext cx="1495425" cy="55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ŞUBE MÜDÜRÜ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Hasip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TURHAN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52" name="AutoShape 22"/>
          <p:cNvSpPr>
            <a:spLocks noChangeArrowheads="1"/>
          </p:cNvSpPr>
          <p:nvPr/>
        </p:nvSpPr>
        <p:spPr bwMode="auto">
          <a:xfrm>
            <a:off x="3796655" y="1988840"/>
            <a:ext cx="1495425" cy="55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ŞUBE MÜDÜRÜ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100" b="1" dirty="0" smtClean="0">
                <a:latin typeface="Calibri" pitchFamily="34" charset="0"/>
                <a:cs typeface="Times New Roman" pitchFamily="18" charset="0"/>
              </a:rPr>
              <a:t>Yıldız ÇARDAK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51" name="AutoShape 11"/>
          <p:cNvSpPr>
            <a:spLocks noChangeArrowheads="1"/>
          </p:cNvSpPr>
          <p:nvPr/>
        </p:nvSpPr>
        <p:spPr bwMode="auto">
          <a:xfrm>
            <a:off x="1948954" y="1978025"/>
            <a:ext cx="1495425" cy="55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ŞUBE MÜDÜRÜ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100" b="1" dirty="0" smtClean="0">
                <a:latin typeface="Calibri" pitchFamily="34" charset="0"/>
                <a:cs typeface="Times New Roman" pitchFamily="18" charset="0"/>
              </a:rPr>
              <a:t>Serkan ÇOLAKOĞLU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50" name="AutoShape 10"/>
          <p:cNvSpPr>
            <a:spLocks noChangeArrowheads="1"/>
          </p:cNvSpPr>
          <p:nvPr/>
        </p:nvSpPr>
        <p:spPr bwMode="auto">
          <a:xfrm>
            <a:off x="179512" y="4437112"/>
            <a:ext cx="1495425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VHKİ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Kuduret</a:t>
            </a:r>
            <a:r>
              <a:rPr lang="tr-TR" sz="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NAS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9" name="AutoShape 9"/>
          <p:cNvSpPr>
            <a:spLocks noChangeArrowheads="1"/>
          </p:cNvSpPr>
          <p:nvPr/>
        </p:nvSpPr>
        <p:spPr bwMode="auto">
          <a:xfrm>
            <a:off x="1924447" y="2560638"/>
            <a:ext cx="1495425" cy="523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Şef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Mehtap VARDAR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8" name="AutoShape 8"/>
          <p:cNvSpPr>
            <a:spLocks noChangeArrowheads="1"/>
          </p:cNvSpPr>
          <p:nvPr/>
        </p:nvSpPr>
        <p:spPr bwMode="auto">
          <a:xfrm>
            <a:off x="3779912" y="2581275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Şef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Mehtap VARDAR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6" name="AutoShape 6"/>
          <p:cNvSpPr>
            <a:spLocks noChangeArrowheads="1"/>
          </p:cNvSpPr>
          <p:nvPr/>
        </p:nvSpPr>
        <p:spPr bwMode="auto">
          <a:xfrm>
            <a:off x="7380312" y="2636912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Şef 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cs typeface="Times New Roman" pitchFamily="18" charset="0"/>
              </a:rPr>
              <a:t>Volkan  HERDE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68" name="AutoShape 28"/>
          <p:cNvSpPr>
            <a:spLocks noChangeArrowheads="1"/>
          </p:cNvSpPr>
          <p:nvPr/>
        </p:nvSpPr>
        <p:spPr bwMode="auto">
          <a:xfrm>
            <a:off x="5580112" y="3068960"/>
            <a:ext cx="1495425" cy="476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Bilgisayar İşletmeni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Hüseyin İNAL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auto">
          <a:xfrm>
            <a:off x="7524328" y="4509120"/>
            <a:ext cx="1495425" cy="476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Şef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Nihan COŞGUN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779912" y="3124200"/>
            <a:ext cx="1495425" cy="476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Masa</a:t>
            </a:r>
            <a:r>
              <a:rPr kumimoji="0" lang="tr-T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Memuru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Meral AĞAOĞLU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2" name="AutoShape 2"/>
          <p:cNvSpPr>
            <a:spLocks noChangeArrowheads="1"/>
          </p:cNvSpPr>
          <p:nvPr/>
        </p:nvSpPr>
        <p:spPr bwMode="auto">
          <a:xfrm>
            <a:off x="7452320" y="3140968"/>
            <a:ext cx="1478682" cy="43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VHKİ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Öznur TATAR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0" name="AutoShape 40"/>
          <p:cNvSpPr>
            <a:spLocks noChangeArrowheads="1"/>
          </p:cNvSpPr>
          <p:nvPr/>
        </p:nvSpPr>
        <p:spPr bwMode="auto">
          <a:xfrm>
            <a:off x="2267744" y="4797152"/>
            <a:ext cx="2219325" cy="2613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HİZMETLİLER</a:t>
            </a: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74" name="AutoShape 34"/>
          <p:cNvSpPr>
            <a:spLocks noChangeArrowheads="1"/>
          </p:cNvSpPr>
          <p:nvPr/>
        </p:nvSpPr>
        <p:spPr bwMode="auto">
          <a:xfrm>
            <a:off x="179512" y="4005064"/>
            <a:ext cx="1495425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V.H.K.İ.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Özlem TEKCAN TUTKUN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6" name="AutoShape 46"/>
          <p:cNvSpPr>
            <a:spLocks noChangeArrowheads="1"/>
          </p:cNvSpPr>
          <p:nvPr/>
        </p:nvSpPr>
        <p:spPr bwMode="auto">
          <a:xfrm>
            <a:off x="2051720" y="5157192"/>
            <a:ext cx="1495425" cy="43281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Şoför</a:t>
            </a: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Nazmi</a:t>
            </a: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ERGİN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5" name="AutoShape 45"/>
          <p:cNvSpPr>
            <a:spLocks noChangeArrowheads="1"/>
          </p:cNvSpPr>
          <p:nvPr/>
        </p:nvSpPr>
        <p:spPr bwMode="auto">
          <a:xfrm>
            <a:off x="3724647" y="5660479"/>
            <a:ext cx="1495425" cy="43281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Hizmetli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Ayşegül MUSLU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7" name="AutoShape 47"/>
          <p:cNvSpPr>
            <a:spLocks noChangeArrowheads="1"/>
          </p:cNvSpPr>
          <p:nvPr/>
        </p:nvSpPr>
        <p:spPr bwMode="auto">
          <a:xfrm>
            <a:off x="2051720" y="5661248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4/C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Bayram MANAV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71" name="AutoShape 31"/>
          <p:cNvSpPr>
            <a:spLocks noChangeArrowheads="1"/>
          </p:cNvSpPr>
          <p:nvPr/>
        </p:nvSpPr>
        <p:spPr bwMode="auto">
          <a:xfrm>
            <a:off x="5580112" y="4005064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Memur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Elif SÖNMEZ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67" name="AutoShape 27"/>
          <p:cNvSpPr>
            <a:spLocks noChangeArrowheads="1"/>
          </p:cNvSpPr>
          <p:nvPr/>
        </p:nvSpPr>
        <p:spPr bwMode="auto">
          <a:xfrm>
            <a:off x="7452320" y="3573016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Memur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Şahin ABALI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4" name="AutoShape 44"/>
          <p:cNvSpPr>
            <a:spLocks noChangeArrowheads="1"/>
          </p:cNvSpPr>
          <p:nvPr/>
        </p:nvSpPr>
        <p:spPr bwMode="auto">
          <a:xfrm>
            <a:off x="3203848" y="6165304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Hizmetli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Erdal AZAKLIOĞLU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76" name="AutoShape 36"/>
          <p:cNvSpPr>
            <a:spLocks noChangeArrowheads="1"/>
          </p:cNvSpPr>
          <p:nvPr/>
        </p:nvSpPr>
        <p:spPr bwMode="auto">
          <a:xfrm>
            <a:off x="3779912" y="3645024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cs typeface="Times New Roman" pitchFamily="18" charset="0"/>
              </a:rPr>
              <a:t>Teknisyen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Serdar GAMSIZ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72" name="AutoShape 32"/>
          <p:cNvSpPr>
            <a:spLocks noChangeArrowheads="1"/>
          </p:cNvSpPr>
          <p:nvPr/>
        </p:nvSpPr>
        <p:spPr bwMode="auto">
          <a:xfrm>
            <a:off x="7452320" y="4077072"/>
            <a:ext cx="1512168" cy="43281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cs typeface="Times New Roman" pitchFamily="18" charset="0"/>
              </a:rPr>
              <a:t>VHKİ.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Ebru KIRMIZITAŞ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77" name="AutoShape 37"/>
          <p:cNvSpPr>
            <a:spLocks noChangeArrowheads="1"/>
          </p:cNvSpPr>
          <p:nvPr/>
        </p:nvSpPr>
        <p:spPr bwMode="auto">
          <a:xfrm>
            <a:off x="179512" y="3501008"/>
            <a:ext cx="1495425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Şef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Özcan</a:t>
            </a:r>
            <a:r>
              <a:rPr kumimoji="0" lang="tr-T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TAŞKIRAN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90" name="AutoShape 23"/>
          <p:cNvSpPr>
            <a:spLocks noChangeArrowheads="1"/>
          </p:cNvSpPr>
          <p:nvPr/>
        </p:nvSpPr>
        <p:spPr bwMode="auto">
          <a:xfrm>
            <a:off x="5436096" y="5445224"/>
            <a:ext cx="1495425" cy="5760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Memur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Metin ALTINOK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9" name="AutoShape 49"/>
          <p:cNvSpPr>
            <a:spLocks noChangeArrowheads="1"/>
          </p:cNvSpPr>
          <p:nvPr/>
        </p:nvSpPr>
        <p:spPr bwMode="auto">
          <a:xfrm>
            <a:off x="7020272" y="5517232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VHKİ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Esat ATEŞ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79" name="AutoShape 39"/>
          <p:cNvSpPr>
            <a:spLocks noChangeArrowheads="1"/>
          </p:cNvSpPr>
          <p:nvPr/>
        </p:nvSpPr>
        <p:spPr bwMode="auto">
          <a:xfrm>
            <a:off x="3796655" y="4220319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Memur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Sebahat</a:t>
            </a:r>
            <a:r>
              <a:rPr kumimoji="0" lang="tr-T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SANCAKTAR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78" name="AutoShape 38"/>
          <p:cNvSpPr>
            <a:spLocks noChangeArrowheads="1"/>
          </p:cNvSpPr>
          <p:nvPr/>
        </p:nvSpPr>
        <p:spPr bwMode="auto">
          <a:xfrm>
            <a:off x="179512" y="2564904"/>
            <a:ext cx="1495425" cy="360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Şef 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cs typeface="Times New Roman" pitchFamily="18" charset="0"/>
              </a:rPr>
              <a:t>Ferit TURAN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88" name="AutoShape 48"/>
          <p:cNvSpPr>
            <a:spLocks noChangeArrowheads="1"/>
          </p:cNvSpPr>
          <p:nvPr/>
        </p:nvSpPr>
        <p:spPr bwMode="auto">
          <a:xfrm>
            <a:off x="5796136" y="4869160"/>
            <a:ext cx="14954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MAAŞ İŞLERİ</a:t>
            </a: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494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519" name="Rectangle 7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89520" name="Rectangle 8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89541" name="Rectangle 10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37"/>
          <p:cNvSpPr>
            <a:spLocks noChangeArrowheads="1"/>
          </p:cNvSpPr>
          <p:nvPr/>
        </p:nvSpPr>
        <p:spPr bwMode="auto">
          <a:xfrm>
            <a:off x="179512" y="2996952"/>
            <a:ext cx="1495425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cs typeface="Times New Roman" pitchFamily="18" charset="0"/>
              </a:rPr>
              <a:t>Şef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Yasemin</a:t>
            </a:r>
            <a:r>
              <a:rPr kumimoji="0" lang="tr-T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ADIYAMAN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auto">
          <a:xfrm>
            <a:off x="1907704" y="3645024"/>
            <a:ext cx="1495425" cy="476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Memur</a:t>
            </a: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800" dirty="0" smtClean="0">
                <a:latin typeface="Arial" pitchFamily="34" charset="0"/>
                <a:cs typeface="Arial" pitchFamily="34" charset="0"/>
              </a:rPr>
              <a:t>Büşra BAŞKAN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31"/>
          <p:cNvSpPr>
            <a:spLocks noChangeArrowheads="1"/>
          </p:cNvSpPr>
          <p:nvPr/>
        </p:nvSpPr>
        <p:spPr bwMode="auto">
          <a:xfrm>
            <a:off x="5580112" y="2564904"/>
            <a:ext cx="1495425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cs typeface="Times New Roman" pitchFamily="18" charset="0"/>
              </a:rPr>
              <a:t>Şef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smtClean="0">
                <a:latin typeface="Calibri" pitchFamily="34" charset="0"/>
                <a:cs typeface="Times New Roman" pitchFamily="18" charset="0"/>
              </a:rPr>
              <a:t>Zafer NURAY</a:t>
            </a:r>
          </a:p>
        </p:txBody>
      </p:sp>
      <p:sp>
        <p:nvSpPr>
          <p:cNvPr id="63" name="AutoShape 37"/>
          <p:cNvSpPr>
            <a:spLocks noChangeArrowheads="1"/>
          </p:cNvSpPr>
          <p:nvPr/>
        </p:nvSpPr>
        <p:spPr bwMode="auto">
          <a:xfrm>
            <a:off x="1907704" y="3140968"/>
            <a:ext cx="1495425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Şef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Suat ŞEN</a:t>
            </a:r>
          </a:p>
        </p:txBody>
      </p:sp>
      <p:sp>
        <p:nvSpPr>
          <p:cNvPr id="64" name="AutoShape 31"/>
          <p:cNvSpPr>
            <a:spLocks noChangeArrowheads="1"/>
          </p:cNvSpPr>
          <p:nvPr/>
        </p:nvSpPr>
        <p:spPr bwMode="auto">
          <a:xfrm>
            <a:off x="5580112" y="3573016"/>
            <a:ext cx="1495425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Memur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 err="1" smtClean="0">
                <a:latin typeface="Calibri" pitchFamily="34" charset="0"/>
                <a:cs typeface="Times New Roman" pitchFamily="18" charset="0"/>
              </a:rPr>
              <a:t>Nafiye</a:t>
            </a:r>
            <a:r>
              <a:rPr lang="tr-TR" sz="900" dirty="0" smtClean="0">
                <a:latin typeface="Calibri" pitchFamily="34" charset="0"/>
                <a:cs typeface="Times New Roman" pitchFamily="18" charset="0"/>
              </a:rPr>
              <a:t> AKHUN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46"/>
          <p:cNvSpPr>
            <a:spLocks noChangeArrowheads="1"/>
          </p:cNvSpPr>
          <p:nvPr/>
        </p:nvSpPr>
        <p:spPr bwMode="auto">
          <a:xfrm>
            <a:off x="3707904" y="5157192"/>
            <a:ext cx="1495425" cy="43281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round/>
            <a:headEnd/>
            <a:tailEnd/>
          </a:ln>
          <a:effectLst>
            <a:outerShdw dist="28398" dir="3806097" algn="ctr" rotWithShape="0">
              <a:srgbClr val="98480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b="1" dirty="0" smtClean="0">
                <a:latin typeface="Calibri" pitchFamily="34" charset="0"/>
                <a:cs typeface="Times New Roman" pitchFamily="18" charset="0"/>
              </a:rPr>
              <a:t>Hizmetli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Alper</a:t>
            </a:r>
            <a:r>
              <a:rPr kumimoji="0" lang="tr-TR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PERİNÇEK</a:t>
            </a: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YIKILIP YENİDEN YAPILACAK OLAN OKULLAR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TUNA İLKOKULU</a:t>
            </a:r>
          </a:p>
          <a:p>
            <a:r>
              <a:rPr lang="tr-TR" dirty="0" smtClean="0"/>
              <a:t>Yıldırım Mahallesinde 23081 parselde bulunan okulumuz 2015 yılı yatırımlarına Yıkılıp yeniden yapılacak okullar olarak yatırım kapsamına alınmıştır.</a:t>
            </a:r>
          </a:p>
          <a:p>
            <a:r>
              <a:rPr lang="tr-TR" dirty="0" smtClean="0"/>
              <a:t>An itibariyle proje aşamasında bulunmaktadır.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EK BİNA YAPILACAK OKULLAR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CEVATPAŞA ORTAOKULU</a:t>
            </a:r>
          </a:p>
          <a:p>
            <a:r>
              <a:rPr lang="tr-TR" dirty="0" err="1" smtClean="0"/>
              <a:t>Cevatpaşa</a:t>
            </a:r>
            <a:r>
              <a:rPr lang="tr-TR" dirty="0" smtClean="0"/>
              <a:t> Mahallesinde 13 parselde bulunan Halk Eğitim  ve Rehberlik Araştırma Merkezlerinin hizmet verdiği binada yıkılarak ek bina yapılacaktır.</a:t>
            </a:r>
          </a:p>
          <a:p>
            <a:r>
              <a:rPr lang="tr-TR" dirty="0" smtClean="0"/>
              <a:t>2015 yatırımlar arasına alınmış olan ek bina  an itibariyle proje aşamasındadır.</a:t>
            </a:r>
          </a:p>
          <a:p>
            <a:r>
              <a:rPr lang="tr-TR" dirty="0" smtClean="0"/>
              <a:t>Bina yapıldıktan sonra, Halk Eğitim, Mesleki Eğitim ve Rehberlik Araştırma Merkezlerine 1 er kat tahsis edilecektir.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Grp="1"/>
          </p:cNvSpPr>
          <p:nvPr>
            <p:ph type="body" idx="1"/>
          </p:nvPr>
        </p:nvSpPr>
        <p:spPr>
          <a:xfrm>
            <a:off x="285720" y="3857628"/>
            <a:ext cx="8219256" cy="149430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tr-TR" sz="900" b="1" dirty="0" smtClean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TEŞEKKÜRLER</a:t>
            </a:r>
          </a:p>
          <a:p>
            <a:pPr algn="ctr">
              <a:buFont typeface="Wingdings 2" pitchFamily="18" charset="2"/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BAYRAMPAŞA İLÇE MİLLİ EĞİTİM MÜDÜRLÜĞÜ</a:t>
            </a:r>
          </a:p>
          <a:p>
            <a:pPr algn="ctr">
              <a:buFont typeface="Wingdings 2" pitchFamily="18" charset="2"/>
              <a:buNone/>
            </a:pPr>
            <a:endParaRPr lang="tr-TR" sz="900" b="1" dirty="0" smtClean="0">
              <a:solidFill>
                <a:srgbClr val="FF0000"/>
              </a:solidFill>
            </a:endParaRPr>
          </a:p>
        </p:txBody>
      </p:sp>
      <p:pic>
        <p:nvPicPr>
          <p:cNvPr id="108546" name="3 Resim" descr="m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71480"/>
            <a:ext cx="32845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pic>
        <p:nvPicPr>
          <p:cNvPr id="1026" name="Picture 2" descr="C:\Users\Serafettin\Desktop\B.paşa Harita\23 Mar 2011\DEST2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07504" y="332656"/>
          <a:ext cx="9036496" cy="6525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KURUM İDARECİ VE PERSONELİ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Sayısı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İlçe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Milli Eğitim Müdürü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Şube Müdürü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Şef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Bilgisayar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İşletmeni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V.H.K.İ.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Memur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Sekreter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Hizmetli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Şoför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4/C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Programcı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Teknisyen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Görevlendirilen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Personel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İş Sağlığı ve Güvenliği Uzmanı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281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İş</a:t>
                      </a:r>
                      <a:r>
                        <a:rPr lang="tr-TR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Yeri</a:t>
                      </a:r>
                      <a:r>
                        <a:rPr lang="tr-T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Hekimi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851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tr-T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0" y="44624"/>
          <a:ext cx="914400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KURUM</a:t>
                      </a:r>
                      <a:r>
                        <a:rPr lang="tr-TR" sz="2800" baseline="0" dirty="0" smtClean="0"/>
                        <a:t> İDARECİ VE PERSONEL SAYISI</a:t>
                      </a:r>
                      <a:endParaRPr lang="tr-T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8A2B6-909D-4DA8-80DC-DF2FF5EBBD34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179512" y="476673"/>
          <a:ext cx="8496944" cy="612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807"/>
                <a:gridCol w="2513970"/>
                <a:gridCol w="1699389"/>
                <a:gridCol w="1699389"/>
                <a:gridCol w="1699389"/>
              </a:tblGrid>
              <a:tr h="4924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Sıra 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İLKOKULU TÜRÜ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Öğretmen Sayısı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(TAMAMI)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Müdür 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Müdür Baş ve 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Yardımcısı Sayıları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AHMET HAŞİM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BAYRAMPAŞA İLKOKULU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Kocatepe İlkokulu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NAİL REŞİT İLKOKULU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Oğuzhan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Osmangazi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ŞAİR BAKİ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ŞAİR ŞİNASİ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924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ŞAKİRE SADİ OBDAN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924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ŞEHİT KAMİL BALKAN İLKOKULU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47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Tuna İlkokulu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555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ULUĞBEY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47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Vatan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MUSTAFA ITRİ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13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HACI İLBEY İLKOKULU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47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251520" y="44624"/>
          <a:ext cx="8568952" cy="3708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RESMİ</a:t>
                      </a:r>
                      <a:r>
                        <a:rPr lang="tr-TR" baseline="0" dirty="0" smtClean="0"/>
                        <a:t> İLKOKUL ÖĞRETMEN-İDARECİ VE PERSONEL SAYILARI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8A2B6-909D-4DA8-80DC-DF2FF5EBBD34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179512" y="476673"/>
          <a:ext cx="8352930" cy="619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811"/>
                <a:gridCol w="2471361"/>
                <a:gridCol w="1670586"/>
                <a:gridCol w="1670586"/>
                <a:gridCol w="1670586"/>
              </a:tblGrid>
              <a:tr h="54229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OKUL ADI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Öğretmen Sayısı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(TAMAMI)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Müdür 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Müdür Baş ve 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Yardımcısı Sayıları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ALİ ÜLKER ORTAOKULU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ATATÜRK İMAM HATİP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CEVATPAŞA ORTAOKULU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Fetihtepe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HÜRRİYET İMAM HATİP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KAPTAN AHMET ERDOĞAN İMAM HATİP ORTAOKULU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MEHMET AKİF İNAN ORTAOKULU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MOBİL İMAM HATİP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MUSTAFA ITRİ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6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NAİL REŞİT ORTAOKULU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NURİ ÖRS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6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Prof.Muharrem Ergin Ortaokulu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SANCAK SOY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Şehit Ümit Yolcu İmam Hatip Ortaokulu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ULUĞBEY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YAHYA KEMAL ORTAOKULU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508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251520" y="44624"/>
          <a:ext cx="8568952" cy="3708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RESMİ</a:t>
                      </a:r>
                      <a:r>
                        <a:rPr lang="tr-TR" baseline="0" dirty="0" smtClean="0"/>
                        <a:t> ORTAOKUL ÖĞRETMEN-İDARECİ VE PERSONEL SAYILARI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8A2B6-909D-4DA8-80DC-DF2FF5EBBD34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179512" y="476673"/>
          <a:ext cx="8352930" cy="608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80320"/>
                <a:gridCol w="1483366"/>
                <a:gridCol w="1670586"/>
                <a:gridCol w="1670586"/>
              </a:tblGrid>
              <a:tr h="54229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OKUL ADI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Öğretmen Sayısı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(TAMAMI)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Müdür 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Müdür Baş ve 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Yardımcısı Sayıları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BAYRAMPAŞA ALİYA İZZET BEGOVİÇ KIZ AİHL.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BAYRAMPAŞA MESLEKİ VETEKNİK ANADOLU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Hüseyin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Bürge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İnönü Mes.ve Tek.And.Lisesi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İSTANBUL TİCARET ODASI MESLEKİ VE TEKNİK ANADOLU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KAPTAN AHMET ERDOĞAN ULLUSLARARASI AİHML.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RIFAT CANAYAKIN ANADOLU İMAM HATİP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SABİT BÜYÜKBAYRAK M.T.AL.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SAĞMALCILAR ANADOLU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6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SARAYBOSNA MTAL.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SUAT TERİMER ANADOLU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6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Şehit Büyükelçi İsmail Erez MTAL.LİSESİ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ŞEHİT HALİL İBRAHİM YILDIRIM AİHL.LİSESİ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TERAZİDERE PROF.İBRAHİM VE FETİ PİRLEPELİ </a:t>
                      </a:r>
                      <a:b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MESLEKİ VE TEKNİK ANADOLU LİSESİ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98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Tuna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64613"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251520" y="44624"/>
          <a:ext cx="8568952" cy="3708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RESMİ</a:t>
                      </a:r>
                      <a:r>
                        <a:rPr lang="tr-TR" baseline="0" dirty="0" smtClean="0"/>
                        <a:t> ORTAOKUL ÖĞRETMEN-İDARECİ VE PERSONEL SAYILARI SAYILARI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AD552-287A-4367-B78B-23CB895B82AC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sp>
        <p:nvSpPr>
          <p:cNvPr id="11" name="1 Başlık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404664"/>
          </a:xfrm>
        </p:spPr>
        <p:txBody>
          <a:bodyPr/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2017 YILI İLÇEMİZ OKULLAŞMA ORANLARI</a:t>
            </a:r>
            <a:endParaRPr lang="tr-TR" sz="2400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395538" y="620688"/>
          <a:ext cx="8424933" cy="4824535"/>
        </p:xfrm>
        <a:graphic>
          <a:graphicData uri="http://schemas.openxmlformats.org/drawingml/2006/table">
            <a:tbl>
              <a:tblPr/>
              <a:tblGrid>
                <a:gridCol w="2036160"/>
                <a:gridCol w="823599"/>
                <a:gridCol w="958558"/>
                <a:gridCol w="958558"/>
                <a:gridCol w="658186"/>
                <a:gridCol w="1494936"/>
                <a:gridCol w="1494936"/>
              </a:tblGrid>
              <a:tr h="69519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tr-TR" sz="1600" b="1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YILI BAYRAMPAŞA İLÇESİ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OKUL ÇAĞI NÜFUSU</a:t>
                      </a:r>
                      <a:r>
                        <a:rPr lang="tr-TR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926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Times New Roman"/>
                          <a:cs typeface="Arial"/>
                        </a:rPr>
                        <a:t>OKUL ÇAĞI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YAŞ GRUBU </a:t>
                      </a:r>
                      <a:endParaRPr lang="tr-T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951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4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6-9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10-13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14-17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TOPLAM ÇAĞ NÜFUSU </a:t>
                      </a:r>
                      <a:endParaRPr lang="tr-T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6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ANAOKULU VE ANASINIFI </a:t>
                      </a:r>
                      <a:endParaRPr lang="tr-T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2964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3820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6784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3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İLKOKUL </a:t>
                      </a:r>
                      <a:endParaRPr lang="tr-T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14896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latin typeface="+mj-lt"/>
                        <a:ea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14896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0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ORTAOKULU </a:t>
                      </a:r>
                      <a:endParaRPr lang="tr-T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17268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17268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6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ORTAÖĞRETİM(LİSE VE DENGİ OKULLAR </a:t>
                      </a:r>
                      <a:endParaRPr lang="tr-T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latin typeface="+mj-lt"/>
                        <a:ea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15981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15981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kern="120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TOPLAM NÜFUS</a:t>
                      </a:r>
                      <a:r>
                        <a:rPr lang="tr-TR" sz="1600" kern="12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tr-T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2964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3820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896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17 268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tr-TR" sz="1600" b="1" kern="12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981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54929 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074" marR="4074" marT="40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Özel 3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F17259"/>
      </a:accent1>
      <a:accent2>
        <a:srgbClr val="E9793B"/>
      </a:accent2>
      <a:accent3>
        <a:srgbClr val="FF0000"/>
      </a:accent3>
      <a:accent4>
        <a:srgbClr val="C4652D"/>
      </a:accent4>
      <a:accent5>
        <a:srgbClr val="002060"/>
      </a:accent5>
      <a:accent6>
        <a:srgbClr val="5C92B5"/>
      </a:accent6>
      <a:hlink>
        <a:srgbClr val="67AFBD"/>
      </a:hlink>
      <a:folHlink>
        <a:srgbClr val="C2A87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17255</TotalTime>
  <Words>2569</Words>
  <Application>Microsoft Office PowerPoint</Application>
  <PresentationFormat>Ekran Gösterisi (4:3)</PresentationFormat>
  <Paragraphs>1568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Akış</vt:lpstr>
      <vt:lpstr>T.C. BAYRAMPAŞA KAYMAKAMLIĞI  İLÇE MİLLİ EĞİTİM MÜDÜRLÜĞÜ EKİM 2017</vt:lpstr>
      <vt:lpstr>Slayt 2</vt:lpstr>
      <vt:lpstr>Slayt 3</vt:lpstr>
      <vt:lpstr>Slayt 4</vt:lpstr>
      <vt:lpstr>Slayt 5</vt:lpstr>
      <vt:lpstr>Slayt 6</vt:lpstr>
      <vt:lpstr>Slayt 7</vt:lpstr>
      <vt:lpstr>Slayt 8</vt:lpstr>
      <vt:lpstr>2017 YILI İLÇEMİZ OKULLAŞMA ORANLARI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İLÇEMİZDE ORTAÖĞRETİM  DERSLİK VE ŞUBE SAYILARI </vt:lpstr>
      <vt:lpstr>2017 YILI BAYRAMPAŞA İLÇESİ RESMİ OKULLAR TÜRÜ VE ÖĞRETİM ŞEKLİ</vt:lpstr>
      <vt:lpstr>Slayt 24</vt:lpstr>
      <vt:lpstr>Slayt 25</vt:lpstr>
      <vt:lpstr>Slayt 26</vt:lpstr>
      <vt:lpstr>Slayt 27</vt:lpstr>
      <vt:lpstr>Slayt 28</vt:lpstr>
      <vt:lpstr>YATIRIMLAR</vt:lpstr>
      <vt:lpstr>YIKILIP YENİDEN YAPILACAK OLAN OKULLAR</vt:lpstr>
      <vt:lpstr>EK BİNA YAPILACAK OKULLAR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TuTSaK</dc:creator>
  <cp:lastModifiedBy>ÖZCAN</cp:lastModifiedBy>
  <cp:revision>3765</cp:revision>
  <dcterms:created xsi:type="dcterms:W3CDTF">2010-12-31T14:14:25Z</dcterms:created>
  <dcterms:modified xsi:type="dcterms:W3CDTF">2017-11-01T08:17:29Z</dcterms:modified>
</cp:coreProperties>
</file>