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0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BE94D6B3-0650-4FAF-B8C9-136E83DB1D4D}" type="datetimeFigureOut">
              <a:rPr lang="tr-TR" smtClean="0"/>
              <a:pPr/>
              <a:t>23.2.2015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19C2019-CA64-4BC1-8498-2E3BF40686AC}"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BE94D6B3-0650-4FAF-B8C9-136E83DB1D4D}" type="datetimeFigureOut">
              <a:rPr lang="tr-TR" smtClean="0"/>
              <a:pPr/>
              <a:t>23.2.2015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19C2019-CA64-4BC1-8498-2E3BF40686AC}"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BE94D6B3-0650-4FAF-B8C9-136E83DB1D4D}" type="datetimeFigureOut">
              <a:rPr lang="tr-TR" smtClean="0"/>
              <a:pPr/>
              <a:t>23.2.2015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19C2019-CA64-4BC1-8498-2E3BF40686AC}"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BE94D6B3-0650-4FAF-B8C9-136E83DB1D4D}" type="datetimeFigureOut">
              <a:rPr lang="tr-TR" smtClean="0"/>
              <a:pPr/>
              <a:t>23.2.2015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19C2019-CA64-4BC1-8498-2E3BF40686AC}"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BE94D6B3-0650-4FAF-B8C9-136E83DB1D4D}" type="datetimeFigureOut">
              <a:rPr lang="tr-TR" smtClean="0"/>
              <a:pPr/>
              <a:t>23.2.2015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19C2019-CA64-4BC1-8498-2E3BF40686AC}"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BE94D6B3-0650-4FAF-B8C9-136E83DB1D4D}" type="datetimeFigureOut">
              <a:rPr lang="tr-TR" smtClean="0"/>
              <a:pPr/>
              <a:t>23.2.2015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019C2019-CA64-4BC1-8498-2E3BF40686AC}"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BE94D6B3-0650-4FAF-B8C9-136E83DB1D4D}" type="datetimeFigureOut">
              <a:rPr lang="tr-TR" smtClean="0"/>
              <a:pPr/>
              <a:t>23.2.2015</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019C2019-CA64-4BC1-8498-2E3BF40686AC}"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BE94D6B3-0650-4FAF-B8C9-136E83DB1D4D}" type="datetimeFigureOut">
              <a:rPr lang="tr-TR" smtClean="0"/>
              <a:pPr/>
              <a:t>23.2.2015</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019C2019-CA64-4BC1-8498-2E3BF40686AC}"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BE94D6B3-0650-4FAF-B8C9-136E83DB1D4D}" type="datetimeFigureOut">
              <a:rPr lang="tr-TR" smtClean="0"/>
              <a:pPr/>
              <a:t>23.2.2015</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019C2019-CA64-4BC1-8498-2E3BF40686AC}"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BE94D6B3-0650-4FAF-B8C9-136E83DB1D4D}" type="datetimeFigureOut">
              <a:rPr lang="tr-TR" smtClean="0"/>
              <a:pPr/>
              <a:t>23.2.2015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019C2019-CA64-4BC1-8498-2E3BF40686AC}"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BE94D6B3-0650-4FAF-B8C9-136E83DB1D4D}" type="datetimeFigureOut">
              <a:rPr lang="tr-TR" smtClean="0"/>
              <a:pPr/>
              <a:t>23.2.2015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019C2019-CA64-4BC1-8498-2E3BF40686AC}"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94D6B3-0650-4FAF-B8C9-136E83DB1D4D}" type="datetimeFigureOut">
              <a:rPr lang="tr-TR" smtClean="0"/>
              <a:pPr/>
              <a:t>23.2.2015</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9C2019-CA64-4BC1-8498-2E3BF40686AC}"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0" y="0"/>
            <a:ext cx="8928992" cy="1470025"/>
          </a:xfrm>
        </p:spPr>
        <p:style>
          <a:lnRef idx="1">
            <a:schemeClr val="accent2"/>
          </a:lnRef>
          <a:fillRef idx="2">
            <a:schemeClr val="accent2"/>
          </a:fillRef>
          <a:effectRef idx="1">
            <a:schemeClr val="accent2"/>
          </a:effectRef>
          <a:fontRef idx="minor">
            <a:schemeClr val="dk1"/>
          </a:fontRef>
        </p:style>
        <p:txBody>
          <a:bodyPr>
            <a:noAutofit/>
          </a:bodyPr>
          <a:lstStyle/>
          <a:p>
            <a:r>
              <a:rPr lang="tr-TR" sz="3200" b="1" dirty="0" smtClean="0">
                <a:solidFill>
                  <a:srgbClr val="FF0000"/>
                </a:solidFill>
              </a:rPr>
              <a:t>BAYRAMPAŞA İLÇE MİLLİ EĞİTİM MÜDÜRLÜĞÜ YAZARLAR OKULLARDA PROJESİ ETKİNLİKLERİ</a:t>
            </a:r>
            <a:endParaRPr lang="tr-TR" sz="3200" b="1" dirty="0">
              <a:solidFill>
                <a:srgbClr val="FF0000"/>
              </a:solidFill>
            </a:endParaRPr>
          </a:p>
        </p:txBody>
      </p:sp>
      <p:sp>
        <p:nvSpPr>
          <p:cNvPr id="3" name="2 Alt Başlık"/>
          <p:cNvSpPr>
            <a:spLocks noGrp="1"/>
          </p:cNvSpPr>
          <p:nvPr>
            <p:ph type="subTitle" idx="1"/>
          </p:nvPr>
        </p:nvSpPr>
        <p:spPr>
          <a:xfrm>
            <a:off x="0" y="1916832"/>
            <a:ext cx="9144000" cy="4608512"/>
          </a:xfrm>
        </p:spPr>
        <p:style>
          <a:lnRef idx="1">
            <a:schemeClr val="accent1"/>
          </a:lnRef>
          <a:fillRef idx="2">
            <a:schemeClr val="accent1"/>
          </a:fillRef>
          <a:effectRef idx="1">
            <a:schemeClr val="accent1"/>
          </a:effectRef>
          <a:fontRef idx="minor">
            <a:schemeClr val="dk1"/>
          </a:fontRef>
        </p:style>
        <p:txBody>
          <a:bodyPr>
            <a:normAutofit/>
          </a:bodyPr>
          <a:lstStyle/>
          <a:p>
            <a:r>
              <a:rPr lang="tr-TR" sz="3600" dirty="0" smtClean="0">
                <a:solidFill>
                  <a:schemeClr val="tx1"/>
                </a:solidFill>
              </a:rPr>
              <a:t>YAZARLAR OKULLARDA PROJESİ KAPSAMINDA </a:t>
            </a:r>
            <a:r>
              <a:rPr lang="tr-TR" sz="3600" dirty="0" smtClean="0">
                <a:solidFill>
                  <a:schemeClr val="tx1"/>
                </a:solidFill>
              </a:rPr>
              <a:t>2014-2015 </a:t>
            </a:r>
            <a:r>
              <a:rPr lang="tr-TR" sz="3600" dirty="0" smtClean="0">
                <a:solidFill>
                  <a:schemeClr val="tx1"/>
                </a:solidFill>
              </a:rPr>
              <a:t>YILINDA YAPILAN ETKİNLİKLER VE ÇALIŞMA TAKVİMİNE İLİŞKİN</a:t>
            </a:r>
          </a:p>
          <a:p>
            <a:r>
              <a:rPr lang="tr-TR" sz="3600" dirty="0" smtClean="0">
                <a:solidFill>
                  <a:schemeClr val="tx1"/>
                </a:solidFill>
              </a:rPr>
              <a:t>OLARAK ETKİNLİK FAALİYETLERİ SUNULMUŞTUR. </a:t>
            </a:r>
            <a:endParaRPr lang="tr-TR" sz="36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ctrTitle"/>
          </p:nvPr>
        </p:nvSpPr>
        <p:spPr>
          <a:xfrm>
            <a:off x="0" y="1"/>
            <a:ext cx="8928992" cy="908720"/>
          </a:xfrm>
        </p:spPr>
        <p:style>
          <a:lnRef idx="1">
            <a:schemeClr val="accent2"/>
          </a:lnRef>
          <a:fillRef idx="2">
            <a:schemeClr val="accent2"/>
          </a:fillRef>
          <a:effectRef idx="1">
            <a:schemeClr val="accent2"/>
          </a:effectRef>
          <a:fontRef idx="minor">
            <a:schemeClr val="dk1"/>
          </a:fontRef>
        </p:style>
        <p:txBody>
          <a:bodyPr>
            <a:noAutofit/>
          </a:bodyPr>
          <a:lstStyle/>
          <a:p>
            <a:r>
              <a:rPr lang="tr-TR" sz="3200" b="1" dirty="0" smtClean="0">
                <a:solidFill>
                  <a:srgbClr val="FF0000"/>
                </a:solidFill>
              </a:rPr>
              <a:t>BAYRAMPAŞA İLÇE MİLLİ EĞİTİM MÜDÜRLÜĞÜ YAZARLAR OKULLARDA PROJESİ ETKİNLİKLERİ</a:t>
            </a:r>
            <a:endParaRPr lang="tr-TR" sz="3200" b="1" dirty="0">
              <a:solidFill>
                <a:srgbClr val="FF0000"/>
              </a:solidFill>
            </a:endParaRPr>
          </a:p>
        </p:txBody>
      </p:sp>
      <p:graphicFrame>
        <p:nvGraphicFramePr>
          <p:cNvPr id="6" name="5 Tablo"/>
          <p:cNvGraphicFramePr>
            <a:graphicFrameLocks noGrp="1"/>
          </p:cNvGraphicFramePr>
          <p:nvPr/>
        </p:nvGraphicFramePr>
        <p:xfrm>
          <a:off x="395536" y="980728"/>
          <a:ext cx="7296472" cy="2011680"/>
        </p:xfrm>
        <a:graphic>
          <a:graphicData uri="http://schemas.openxmlformats.org/drawingml/2006/table">
            <a:tbl>
              <a:tblPr firstRow="1" bandRow="1">
                <a:tableStyleId>{3B4B98B0-60AC-42C2-AFA5-B58CD77FA1E5}</a:tableStyleId>
              </a:tblPr>
              <a:tblGrid>
                <a:gridCol w="7296472"/>
              </a:tblGrid>
              <a:tr h="1440160">
                <a:tc>
                  <a:txBody>
                    <a:bodyPr/>
                    <a:lstStyle/>
                    <a:p>
                      <a:pPr algn="ctr"/>
                      <a:r>
                        <a:rPr lang="tr-TR" dirty="0" smtClean="0"/>
                        <a:t>MOBİL İMAM HATİP</a:t>
                      </a:r>
                      <a:r>
                        <a:rPr lang="tr-TR" baseline="0" dirty="0" smtClean="0"/>
                        <a:t> ORTAOKULU12 ARALIK 2014 ETKİNLİKLERİ</a:t>
                      </a:r>
                    </a:p>
                    <a:p>
                      <a:r>
                        <a:rPr lang="tr-TR" baseline="0" dirty="0" smtClean="0"/>
                        <a:t>YAZARLAR </a:t>
                      </a:r>
                      <a:endParaRPr lang="tr-TR" sz="1800" b="1" kern="1200" baseline="0" dirty="0" smtClean="0">
                        <a:solidFill>
                          <a:schemeClr val="tx1"/>
                        </a:solidFill>
                        <a:latin typeface="+mn-lt"/>
                        <a:ea typeface="+mn-ea"/>
                        <a:cs typeface="+mn-cs"/>
                      </a:endParaRPr>
                    </a:p>
                    <a:p>
                      <a:r>
                        <a:rPr lang="tr-TR" sz="1800" b="1" kern="1200" dirty="0" smtClean="0">
                          <a:solidFill>
                            <a:schemeClr val="tx1"/>
                          </a:solidFill>
                          <a:latin typeface="+mn-lt"/>
                          <a:ea typeface="+mn-ea"/>
                          <a:cs typeface="+mn-cs"/>
                        </a:rPr>
                        <a:t> Özkan ÖZE ile yapılan söyleşiye 350, Yavuz BAHADIROĞLU ile yapılan söyleşiye 200, Cemil TOKPINAR ile yapılan söyleşiye ise 820 öğrencimiz katılmıştır. Proje kapsamında gerçekleştirilen bu buluşmaların öğrencilerin bakış açısını genişlettiği ve onların okuma alışkanlıklarına katkıda bulunduğu görülmüştür. </a:t>
                      </a:r>
                      <a:endParaRPr lang="tr-TR" baseline="0" dirty="0" smtClean="0"/>
                    </a:p>
                  </a:txBody>
                  <a:tcPr/>
                </a:tc>
              </a:tr>
            </a:tbl>
          </a:graphicData>
        </a:graphic>
      </p:graphicFrame>
      <p:sp>
        <p:nvSpPr>
          <p:cNvPr id="16385" name="Rectangle 1"/>
          <p:cNvSpPr>
            <a:spLocks noChangeArrowheads="1"/>
          </p:cNvSpPr>
          <p:nvPr/>
        </p:nvSpPr>
        <p:spPr bwMode="auto">
          <a:xfrm>
            <a:off x="2339752" y="3172326"/>
            <a:ext cx="324036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kumimoji="0" lang="tr-TR" b="1" i="0" u="none" strike="noStrike" cap="none" normalizeH="0" baseline="0" dirty="0" smtClean="0">
                <a:ln>
                  <a:noFill/>
                </a:ln>
                <a:solidFill>
                  <a:schemeClr val="tx1"/>
                </a:solidFill>
                <a:effectLst/>
                <a:ea typeface="Calibri" pitchFamily="34" charset="0"/>
                <a:cs typeface="Times New Roman" pitchFamily="18" charset="0"/>
              </a:rPr>
              <a:t>YAZAR Yavuz BAHADIROĞLU</a:t>
            </a:r>
            <a:endParaRPr kumimoji="0" lang="tr-TR" b="0" i="0" u="none" strike="noStrike" cap="none" normalizeH="0" baseline="0" dirty="0" smtClean="0">
              <a:ln>
                <a:noFill/>
              </a:ln>
              <a:solidFill>
                <a:schemeClr val="tx1"/>
              </a:solidFill>
              <a:effectLst/>
              <a:cs typeface="Arial" pitchFamily="34" charset="0"/>
            </a:endParaRPr>
          </a:p>
        </p:txBody>
      </p:sp>
      <p:pic>
        <p:nvPicPr>
          <p:cNvPr id="7" name="6 Resim" descr="C:\Users\Mutlu\Desktop\17160845_20141117_140955.jpg"/>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107504" y="3573016"/>
            <a:ext cx="4104456" cy="30243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7 Resim" descr="C:\Users\Mutlu\Desktop\17161703_20141117_143833.jpg"/>
          <p:cNvPicPr/>
          <p:nvPr/>
        </p:nvPicPr>
        <p:blipFill>
          <a:blip r:embed="rId3"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4427984" y="3573016"/>
            <a:ext cx="4464496" cy="30963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ctrTitle"/>
          </p:nvPr>
        </p:nvSpPr>
        <p:spPr>
          <a:xfrm>
            <a:off x="0" y="1"/>
            <a:ext cx="8928992" cy="908720"/>
          </a:xfrm>
        </p:spPr>
        <p:style>
          <a:lnRef idx="1">
            <a:schemeClr val="accent2"/>
          </a:lnRef>
          <a:fillRef idx="2">
            <a:schemeClr val="accent2"/>
          </a:fillRef>
          <a:effectRef idx="1">
            <a:schemeClr val="accent2"/>
          </a:effectRef>
          <a:fontRef idx="minor">
            <a:schemeClr val="dk1"/>
          </a:fontRef>
        </p:style>
        <p:txBody>
          <a:bodyPr>
            <a:noAutofit/>
          </a:bodyPr>
          <a:lstStyle/>
          <a:p>
            <a:r>
              <a:rPr lang="tr-TR" sz="3200" b="1" dirty="0" smtClean="0">
                <a:solidFill>
                  <a:srgbClr val="FF0000"/>
                </a:solidFill>
              </a:rPr>
              <a:t>BAYRAMPAŞA İLÇE MİLLİ EĞİTİM MÜDÜRLÜĞÜ YAZARLAR OKULLARDA PROJESİ ETKİNLİKLERİ</a:t>
            </a:r>
            <a:endParaRPr lang="tr-TR" sz="3200" b="1" dirty="0">
              <a:solidFill>
                <a:srgbClr val="FF0000"/>
              </a:solidFill>
            </a:endParaRPr>
          </a:p>
        </p:txBody>
      </p:sp>
      <p:graphicFrame>
        <p:nvGraphicFramePr>
          <p:cNvPr id="6" name="5 Tablo"/>
          <p:cNvGraphicFramePr>
            <a:graphicFrameLocks noGrp="1"/>
          </p:cNvGraphicFramePr>
          <p:nvPr/>
        </p:nvGraphicFramePr>
        <p:xfrm>
          <a:off x="395536" y="980728"/>
          <a:ext cx="7296472" cy="2011680"/>
        </p:xfrm>
        <a:graphic>
          <a:graphicData uri="http://schemas.openxmlformats.org/drawingml/2006/table">
            <a:tbl>
              <a:tblPr firstRow="1" bandRow="1">
                <a:tableStyleId>{3B4B98B0-60AC-42C2-AFA5-B58CD77FA1E5}</a:tableStyleId>
              </a:tblPr>
              <a:tblGrid>
                <a:gridCol w="7296472"/>
              </a:tblGrid>
              <a:tr h="1440160">
                <a:tc>
                  <a:txBody>
                    <a:bodyPr/>
                    <a:lstStyle/>
                    <a:p>
                      <a:pPr algn="ctr"/>
                      <a:r>
                        <a:rPr lang="tr-TR" dirty="0" smtClean="0"/>
                        <a:t>MOBİL İMAM HATİP</a:t>
                      </a:r>
                      <a:r>
                        <a:rPr lang="tr-TR" baseline="0" dirty="0" smtClean="0"/>
                        <a:t> ORTAOKULU12 ARALIK 2014 ETKİNLİKLERİ</a:t>
                      </a:r>
                    </a:p>
                    <a:p>
                      <a:r>
                        <a:rPr lang="tr-TR" baseline="0" dirty="0" smtClean="0"/>
                        <a:t>YAZARLAR </a:t>
                      </a:r>
                      <a:endParaRPr lang="tr-TR" sz="1800" b="1" kern="1200" baseline="0" dirty="0" smtClean="0">
                        <a:solidFill>
                          <a:schemeClr val="tx1"/>
                        </a:solidFill>
                        <a:latin typeface="+mn-lt"/>
                        <a:ea typeface="+mn-ea"/>
                        <a:cs typeface="+mn-cs"/>
                      </a:endParaRPr>
                    </a:p>
                    <a:p>
                      <a:r>
                        <a:rPr lang="tr-TR" sz="1800" b="1" kern="1200" dirty="0" smtClean="0">
                          <a:solidFill>
                            <a:schemeClr val="tx1"/>
                          </a:solidFill>
                          <a:latin typeface="+mn-lt"/>
                          <a:ea typeface="+mn-ea"/>
                          <a:cs typeface="+mn-cs"/>
                        </a:rPr>
                        <a:t> Özkan ÖZE ile yapılan söyleşiye 350, Yavuz BAHADIROĞLU ile yapılan söyleşiye 200, Cemil TOKPINAR ile yapılan söyleşiye ise 820 öğrencimiz katılmıştır. Proje kapsamında gerçekleştirilen bu buluşmaların öğrencilerin bakış açısını genişlettiği ve onların okuma alışkanlıklarına katkıda bulunduğu görülmüştür. </a:t>
                      </a:r>
                      <a:endParaRPr lang="tr-TR" baseline="0" dirty="0" smtClean="0"/>
                    </a:p>
                  </a:txBody>
                  <a:tcPr/>
                </a:tc>
              </a:tr>
            </a:tbl>
          </a:graphicData>
        </a:graphic>
      </p:graphicFrame>
      <p:sp>
        <p:nvSpPr>
          <p:cNvPr id="16385" name="Rectangle 1"/>
          <p:cNvSpPr>
            <a:spLocks noChangeArrowheads="1"/>
          </p:cNvSpPr>
          <p:nvPr/>
        </p:nvSpPr>
        <p:spPr bwMode="auto">
          <a:xfrm>
            <a:off x="2339752" y="3172326"/>
            <a:ext cx="324036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kumimoji="0" lang="tr-TR" b="1" i="0" u="none" strike="noStrike" cap="none" normalizeH="0" baseline="0" dirty="0" smtClean="0">
                <a:ln>
                  <a:noFill/>
                </a:ln>
                <a:solidFill>
                  <a:schemeClr val="tx1"/>
                </a:solidFill>
                <a:effectLst/>
                <a:ea typeface="Calibri" pitchFamily="34" charset="0"/>
                <a:cs typeface="Times New Roman" pitchFamily="18" charset="0"/>
              </a:rPr>
              <a:t>YAZAR Yavuz BAHADIROĞLU</a:t>
            </a:r>
            <a:endParaRPr kumimoji="0" lang="tr-TR" b="0" i="0" u="none" strike="noStrike" cap="none" normalizeH="0" baseline="0" dirty="0" smtClean="0">
              <a:ln>
                <a:noFill/>
              </a:ln>
              <a:solidFill>
                <a:schemeClr val="tx1"/>
              </a:solidFill>
              <a:effectLst/>
              <a:cs typeface="Arial" pitchFamily="34" charset="0"/>
            </a:endParaRPr>
          </a:p>
        </p:txBody>
      </p:sp>
      <p:pic>
        <p:nvPicPr>
          <p:cNvPr id="7" name="6 Resim" descr="C:\Users\Mutlu\Desktop\17160845_20141117_140955.jpg"/>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107504" y="3573016"/>
            <a:ext cx="4104456" cy="30243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7 Resim" descr="C:\Users\Mutlu\Desktop\17161703_20141117_143833.jpg"/>
          <p:cNvPicPr/>
          <p:nvPr/>
        </p:nvPicPr>
        <p:blipFill>
          <a:blip r:embed="rId3"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4427984" y="3573016"/>
            <a:ext cx="4464496" cy="30963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ctrTitle"/>
          </p:nvPr>
        </p:nvSpPr>
        <p:spPr>
          <a:xfrm>
            <a:off x="0" y="1"/>
            <a:ext cx="8928992" cy="908720"/>
          </a:xfrm>
        </p:spPr>
        <p:style>
          <a:lnRef idx="1">
            <a:schemeClr val="accent2"/>
          </a:lnRef>
          <a:fillRef idx="2">
            <a:schemeClr val="accent2"/>
          </a:fillRef>
          <a:effectRef idx="1">
            <a:schemeClr val="accent2"/>
          </a:effectRef>
          <a:fontRef idx="minor">
            <a:schemeClr val="dk1"/>
          </a:fontRef>
        </p:style>
        <p:txBody>
          <a:bodyPr>
            <a:noAutofit/>
          </a:bodyPr>
          <a:lstStyle/>
          <a:p>
            <a:r>
              <a:rPr lang="tr-TR" sz="3200" b="1" dirty="0" smtClean="0">
                <a:solidFill>
                  <a:srgbClr val="FF0000"/>
                </a:solidFill>
              </a:rPr>
              <a:t>BAYRAMPAŞA İLÇE MİLLİ EĞİTİM MÜDÜRLÜĞÜ YAZARLAR OKULLARDA PROJESİ ETKİNLİKLERİ</a:t>
            </a:r>
            <a:endParaRPr lang="tr-TR" sz="3200" b="1" dirty="0">
              <a:solidFill>
                <a:srgbClr val="FF0000"/>
              </a:solidFill>
            </a:endParaRPr>
          </a:p>
        </p:txBody>
      </p:sp>
      <p:sp>
        <p:nvSpPr>
          <p:cNvPr id="26626" name="WordArt 2"/>
          <p:cNvSpPr>
            <a:spLocks noChangeArrowheads="1" noChangeShapeType="1" noTextEdit="1"/>
          </p:cNvSpPr>
          <p:nvPr/>
        </p:nvSpPr>
        <p:spPr bwMode="auto">
          <a:xfrm>
            <a:off x="1619672" y="980728"/>
            <a:ext cx="5549900" cy="1296144"/>
          </a:xfrm>
          <a:prstGeom prst="rect">
            <a:avLst/>
          </a:prstGeom>
        </p:spPr>
        <p:txBody>
          <a:bodyPr wrap="none" fromWordArt="1">
            <a:prstTxWarp prst="textDeflate">
              <a:avLst>
                <a:gd name="adj" fmla="val 26227"/>
              </a:avLst>
            </a:prstTxWarp>
          </a:bodyPr>
          <a:lstStyle/>
          <a:p>
            <a:pPr algn="ctr" rtl="0"/>
            <a:r>
              <a:rPr lang="tr-TR" sz="3600" kern="10" spc="0" dirty="0" smtClean="0">
                <a:ln w="9525">
                  <a:solidFill>
                    <a:srgbClr val="000000"/>
                  </a:solidFill>
                  <a:round/>
                  <a:headEnd/>
                  <a:tailEnd/>
                </a:ln>
                <a:solidFill>
                  <a:srgbClr val="000000"/>
                </a:solidFill>
                <a:effectLst/>
                <a:latin typeface="Impact"/>
              </a:rPr>
              <a:t>T.C. MİLLÎ EĞİTİM BAKANLIĞI </a:t>
            </a:r>
          </a:p>
          <a:p>
            <a:pPr algn="ctr" rtl="0"/>
            <a:r>
              <a:rPr lang="tr-TR" sz="3600" kern="10" spc="0" dirty="0" smtClean="0">
                <a:ln w="9525">
                  <a:solidFill>
                    <a:srgbClr val="000000"/>
                  </a:solidFill>
                  <a:round/>
                  <a:headEnd/>
                  <a:tailEnd/>
                </a:ln>
                <a:solidFill>
                  <a:srgbClr val="000000"/>
                </a:solidFill>
                <a:effectLst/>
                <a:latin typeface="Impact"/>
              </a:rPr>
              <a:t> SARAYBOSNA MESLEKİ VE TEKNİK ANADOLU LİSESİ </a:t>
            </a:r>
          </a:p>
          <a:p>
            <a:pPr algn="ctr" rtl="0"/>
            <a:r>
              <a:rPr lang="tr-TR" sz="3600" kern="10" spc="0" dirty="0" smtClean="0">
                <a:ln w="9525">
                  <a:solidFill>
                    <a:srgbClr val="000000"/>
                  </a:solidFill>
                  <a:round/>
                  <a:headEnd/>
                  <a:tailEnd/>
                </a:ln>
                <a:solidFill>
                  <a:srgbClr val="000000"/>
                </a:solidFill>
                <a:effectLst/>
                <a:latin typeface="Impact"/>
              </a:rPr>
              <a:t>YAZAR ETKİNLİĞİ </a:t>
            </a:r>
            <a:endParaRPr lang="tr-TR" sz="3600" kern="10" spc="0" dirty="0">
              <a:ln w="9525">
                <a:solidFill>
                  <a:srgbClr val="000000"/>
                </a:solidFill>
                <a:round/>
                <a:headEnd/>
                <a:tailEnd/>
              </a:ln>
              <a:solidFill>
                <a:srgbClr val="000000"/>
              </a:solidFill>
              <a:effectLst/>
              <a:latin typeface="Impact"/>
            </a:endParaRPr>
          </a:p>
        </p:txBody>
      </p:sp>
      <p:pic>
        <p:nvPicPr>
          <p:cNvPr id="10" name="9 Resim" descr="http://www.sdu.edu.tr/haber/2012/1286/oguz_saygin.JPG"/>
          <p:cNvPicPr/>
          <p:nvPr/>
        </p:nvPicPr>
        <p:blipFill>
          <a:blip r:embed="rId2" cstate="print"/>
          <a:srcRect/>
          <a:stretch>
            <a:fillRect/>
          </a:stretch>
        </p:blipFill>
        <p:spPr bwMode="auto">
          <a:xfrm>
            <a:off x="2123728" y="2924944"/>
            <a:ext cx="4464496" cy="381642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6627" name="Rectangle 3"/>
          <p:cNvSpPr>
            <a:spLocks noChangeArrowheads="1"/>
          </p:cNvSpPr>
          <p:nvPr/>
        </p:nvSpPr>
        <p:spPr bwMode="auto">
          <a:xfrm>
            <a:off x="2843808" y="2354830"/>
            <a:ext cx="3101881"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kumimoji="0" lang="tr-TR" sz="2000" b="1" i="0" u="none" strike="noStrike" cap="none" normalizeH="0" baseline="0" dirty="0" smtClean="0">
                <a:ln>
                  <a:noFill/>
                </a:ln>
                <a:solidFill>
                  <a:schemeClr val="tx1"/>
                </a:solidFill>
                <a:effectLst/>
                <a:latin typeface="Century Gothic" pitchFamily="34" charset="0"/>
                <a:ea typeface="Century Gothic" pitchFamily="34" charset="0"/>
                <a:cs typeface="Times New Roman" pitchFamily="18" charset="0"/>
              </a:rPr>
              <a:t>OĞUZ SAYGIN</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 name="10 Resim" descr="http://static.idefix.com/cache/0/270/655644"/>
          <p:cNvPicPr/>
          <p:nvPr/>
        </p:nvPicPr>
        <p:blipFill>
          <a:blip r:embed="rId3" cstate="print"/>
          <a:srcRect/>
          <a:stretch>
            <a:fillRect/>
          </a:stretch>
        </p:blipFill>
        <p:spPr bwMode="auto">
          <a:xfrm>
            <a:off x="0" y="3573016"/>
            <a:ext cx="1915349" cy="24402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Right"/>
            <a:lightRig rig="threePt" dir="t"/>
          </a:scene3d>
        </p:spPr>
      </p:pic>
      <p:pic>
        <p:nvPicPr>
          <p:cNvPr id="12" name="11 Resim" descr="http://1000kitap.com/resimler/kitaplar/2356_Negatif_Limanlardan_Pozitif_Sulara_2012-Oguz_Saygin975.jpg"/>
          <p:cNvPicPr/>
          <p:nvPr/>
        </p:nvPicPr>
        <p:blipFill>
          <a:blip r:embed="rId4" cstate="print"/>
          <a:srcRect/>
          <a:stretch>
            <a:fillRect/>
          </a:stretch>
        </p:blipFill>
        <p:spPr bwMode="auto">
          <a:xfrm>
            <a:off x="6660232" y="3212976"/>
            <a:ext cx="2045064" cy="2412262"/>
          </a:xfrm>
          <a:prstGeom prst="rect">
            <a:avLst/>
          </a:prstGeom>
          <a:solidFill>
            <a:srgbClr val="FFFFFF">
              <a:shade val="85000"/>
            </a:srgbClr>
          </a:solidFill>
          <a:ln w="88900" cap="sq">
            <a:solidFill>
              <a:srgbClr val="FFFFFF"/>
            </a:solidFill>
            <a:miter lim="800000"/>
          </a:ln>
          <a:effectLst>
            <a:outerShdw blurRad="152400" dist="317500" dir="5400000" sx="90000" sy="-19000" rotWithShape="0">
              <a:prstClr val="black">
                <a:alpha val="15000"/>
              </a:prstClr>
            </a:outerShdw>
          </a:effectLst>
          <a:scene3d>
            <a:camera prst="perspectiveHeroicExtremeLeftFacing"/>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ctrTitle"/>
          </p:nvPr>
        </p:nvSpPr>
        <p:spPr>
          <a:xfrm>
            <a:off x="0" y="1"/>
            <a:ext cx="8928992" cy="908720"/>
          </a:xfrm>
        </p:spPr>
        <p:style>
          <a:lnRef idx="1">
            <a:schemeClr val="accent2"/>
          </a:lnRef>
          <a:fillRef idx="2">
            <a:schemeClr val="accent2"/>
          </a:fillRef>
          <a:effectRef idx="1">
            <a:schemeClr val="accent2"/>
          </a:effectRef>
          <a:fontRef idx="minor">
            <a:schemeClr val="dk1"/>
          </a:fontRef>
        </p:style>
        <p:txBody>
          <a:bodyPr>
            <a:noAutofit/>
          </a:bodyPr>
          <a:lstStyle/>
          <a:p>
            <a:r>
              <a:rPr lang="tr-TR" sz="3200" b="1" dirty="0" smtClean="0">
                <a:solidFill>
                  <a:srgbClr val="FF0000"/>
                </a:solidFill>
              </a:rPr>
              <a:t>BAYRAMPAŞA İLÇE MİLLİ EĞİTİM MÜDÜRLÜĞÜ YAZARLAR OKULLARDA PROJESİ ETKİNLİKLERİ</a:t>
            </a:r>
            <a:endParaRPr lang="tr-TR" sz="3200" b="1" dirty="0">
              <a:solidFill>
                <a:srgbClr val="FF0000"/>
              </a:solidFill>
            </a:endParaRPr>
          </a:p>
        </p:txBody>
      </p:sp>
      <p:sp>
        <p:nvSpPr>
          <p:cNvPr id="26626" name="WordArt 2"/>
          <p:cNvSpPr>
            <a:spLocks noChangeArrowheads="1" noChangeShapeType="1" noTextEdit="1"/>
          </p:cNvSpPr>
          <p:nvPr/>
        </p:nvSpPr>
        <p:spPr bwMode="auto">
          <a:xfrm>
            <a:off x="1619672" y="980728"/>
            <a:ext cx="5549900" cy="1296144"/>
          </a:xfrm>
          <a:prstGeom prst="rect">
            <a:avLst/>
          </a:prstGeom>
        </p:spPr>
        <p:txBody>
          <a:bodyPr wrap="none" fromWordArt="1">
            <a:prstTxWarp prst="textDeflate">
              <a:avLst>
                <a:gd name="adj" fmla="val 26227"/>
              </a:avLst>
            </a:prstTxWarp>
          </a:bodyPr>
          <a:lstStyle/>
          <a:p>
            <a:pPr algn="ctr" rtl="0"/>
            <a:r>
              <a:rPr lang="tr-TR" sz="3600" kern="10" spc="0" dirty="0" smtClean="0">
                <a:ln w="9525">
                  <a:solidFill>
                    <a:srgbClr val="000000"/>
                  </a:solidFill>
                  <a:round/>
                  <a:headEnd/>
                  <a:tailEnd/>
                </a:ln>
                <a:solidFill>
                  <a:srgbClr val="000000"/>
                </a:solidFill>
                <a:effectLst/>
                <a:latin typeface="Impact"/>
              </a:rPr>
              <a:t>T.C. MİLLÎ EĞİTİM BAKANLIĞI </a:t>
            </a:r>
          </a:p>
          <a:p>
            <a:pPr algn="ctr" rtl="0"/>
            <a:r>
              <a:rPr lang="tr-TR" sz="3600" kern="10" spc="0" dirty="0" smtClean="0">
                <a:ln w="9525">
                  <a:solidFill>
                    <a:srgbClr val="000000"/>
                  </a:solidFill>
                  <a:round/>
                  <a:headEnd/>
                  <a:tailEnd/>
                </a:ln>
                <a:solidFill>
                  <a:srgbClr val="000000"/>
                </a:solidFill>
                <a:effectLst/>
                <a:latin typeface="Impact"/>
              </a:rPr>
              <a:t> SARAYBOSNA MESLEKİ VE TEKNİK ANADOLU LİSESİ </a:t>
            </a:r>
          </a:p>
          <a:p>
            <a:pPr algn="ctr" rtl="0"/>
            <a:r>
              <a:rPr lang="tr-TR" sz="3600" kern="10" spc="0" dirty="0" smtClean="0">
                <a:ln w="9525">
                  <a:solidFill>
                    <a:srgbClr val="000000"/>
                  </a:solidFill>
                  <a:round/>
                  <a:headEnd/>
                  <a:tailEnd/>
                </a:ln>
                <a:solidFill>
                  <a:srgbClr val="000000"/>
                </a:solidFill>
                <a:effectLst/>
                <a:latin typeface="Impact"/>
              </a:rPr>
              <a:t>YAZAR ETKİNLİĞİ </a:t>
            </a:r>
            <a:endParaRPr lang="tr-TR" sz="3600" kern="10" spc="0" dirty="0">
              <a:ln w="9525">
                <a:solidFill>
                  <a:srgbClr val="000000"/>
                </a:solidFill>
                <a:round/>
                <a:headEnd/>
                <a:tailEnd/>
              </a:ln>
              <a:solidFill>
                <a:srgbClr val="000000"/>
              </a:solidFill>
              <a:effectLst/>
              <a:latin typeface="Impact"/>
            </a:endParaRPr>
          </a:p>
        </p:txBody>
      </p:sp>
      <p:pic>
        <p:nvPicPr>
          <p:cNvPr id="10" name="9 Resim" descr="http://www.sdu.edu.tr/haber/2012/1286/oguz_saygin.JPG"/>
          <p:cNvPicPr/>
          <p:nvPr/>
        </p:nvPicPr>
        <p:blipFill>
          <a:blip r:embed="rId2" cstate="print"/>
          <a:srcRect/>
          <a:stretch>
            <a:fillRect/>
          </a:stretch>
        </p:blipFill>
        <p:spPr bwMode="auto">
          <a:xfrm>
            <a:off x="2123728" y="2924944"/>
            <a:ext cx="4464496" cy="381642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6627" name="Rectangle 3"/>
          <p:cNvSpPr>
            <a:spLocks noChangeArrowheads="1"/>
          </p:cNvSpPr>
          <p:nvPr/>
        </p:nvSpPr>
        <p:spPr bwMode="auto">
          <a:xfrm>
            <a:off x="2843808" y="2354830"/>
            <a:ext cx="3101881"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kumimoji="0" lang="tr-TR" sz="2000" b="1" i="0" u="none" strike="noStrike" cap="none" normalizeH="0" baseline="0" dirty="0" smtClean="0">
                <a:ln>
                  <a:noFill/>
                </a:ln>
                <a:solidFill>
                  <a:schemeClr val="tx1"/>
                </a:solidFill>
                <a:effectLst/>
                <a:latin typeface="Century Gothic" pitchFamily="34" charset="0"/>
                <a:ea typeface="Century Gothic" pitchFamily="34" charset="0"/>
                <a:cs typeface="Times New Roman" pitchFamily="18" charset="0"/>
              </a:rPr>
              <a:t>OĞUZ SAYGIN</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 name="10 Resim" descr="http://static.idefix.com/cache/0/270/655644"/>
          <p:cNvPicPr/>
          <p:nvPr/>
        </p:nvPicPr>
        <p:blipFill>
          <a:blip r:embed="rId3" cstate="print"/>
          <a:srcRect/>
          <a:stretch>
            <a:fillRect/>
          </a:stretch>
        </p:blipFill>
        <p:spPr bwMode="auto">
          <a:xfrm>
            <a:off x="0" y="3573016"/>
            <a:ext cx="1915349" cy="24402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Right"/>
            <a:lightRig rig="threePt" dir="t"/>
          </a:scene3d>
        </p:spPr>
      </p:pic>
      <p:pic>
        <p:nvPicPr>
          <p:cNvPr id="12" name="11 Resim" descr="http://1000kitap.com/resimler/kitaplar/2356_Negatif_Limanlardan_Pozitif_Sulara_2012-Oguz_Saygin975.jpg"/>
          <p:cNvPicPr/>
          <p:nvPr/>
        </p:nvPicPr>
        <p:blipFill>
          <a:blip r:embed="rId4" cstate="print"/>
          <a:srcRect/>
          <a:stretch>
            <a:fillRect/>
          </a:stretch>
        </p:blipFill>
        <p:spPr bwMode="auto">
          <a:xfrm>
            <a:off x="6660232" y="3212976"/>
            <a:ext cx="2045064" cy="2412262"/>
          </a:xfrm>
          <a:prstGeom prst="rect">
            <a:avLst/>
          </a:prstGeom>
          <a:solidFill>
            <a:srgbClr val="FFFFFF">
              <a:shade val="85000"/>
            </a:srgbClr>
          </a:solidFill>
          <a:ln w="88900" cap="sq">
            <a:solidFill>
              <a:srgbClr val="FFFFFF"/>
            </a:solidFill>
            <a:miter lim="800000"/>
          </a:ln>
          <a:effectLst>
            <a:outerShdw blurRad="152400" dist="317500" dir="5400000" sx="90000" sy="-19000" rotWithShape="0">
              <a:prstClr val="black">
                <a:alpha val="15000"/>
              </a:prstClr>
            </a:outerShdw>
          </a:effectLst>
          <a:scene3d>
            <a:camera prst="perspectiveHeroicExtremeLeftFacing"/>
            <a:lightRig rig="twoPt" dir="t">
              <a:rot lat="0" lon="0" rev="7200000"/>
            </a:lightRig>
          </a:scene3d>
          <a:sp3d>
            <a:bevelT w="25400" h="19050"/>
            <a:contourClr>
              <a:srgbClr val="FFFFFF"/>
            </a:contourClr>
          </a:sp3d>
        </p:spPr>
      </p:pic>
      <p:sp>
        <p:nvSpPr>
          <p:cNvPr id="9" name="8 Dikdörtgen"/>
          <p:cNvSpPr/>
          <p:nvPr/>
        </p:nvSpPr>
        <p:spPr>
          <a:xfrm>
            <a:off x="5580112" y="1916832"/>
            <a:ext cx="3349501" cy="707886"/>
          </a:xfrm>
          <a:prstGeom prst="rect">
            <a:avLst/>
          </a:prstGeom>
        </p:spPr>
        <p:txBody>
          <a:bodyPr wrap="square">
            <a:spAutoFit/>
          </a:bodyPr>
          <a:lstStyle/>
          <a:p>
            <a:pPr lvl="0" fontAlgn="base">
              <a:spcBef>
                <a:spcPct val="0"/>
              </a:spcBef>
              <a:spcAft>
                <a:spcPct val="0"/>
              </a:spcAft>
            </a:pPr>
            <a:r>
              <a:rPr lang="tr-TR" sz="2000" b="1" dirty="0">
                <a:solidFill>
                  <a:prstClr val="black"/>
                </a:solidFill>
                <a:latin typeface="Century Gothic" pitchFamily="34" charset="0"/>
                <a:ea typeface="Century Gothic" pitchFamily="34" charset="0"/>
                <a:cs typeface="Times New Roman" pitchFamily="18" charset="0"/>
              </a:rPr>
              <a:t>İMZA GÜNÜ SÖYLEŞİ</a:t>
            </a:r>
            <a:endParaRPr lang="tr-TR" sz="900" dirty="0">
              <a:solidFill>
                <a:prstClr val="black"/>
              </a:solidFill>
              <a:latin typeface="Arial" pitchFamily="34" charset="0"/>
              <a:cs typeface="Arial" pitchFamily="34" charset="0"/>
            </a:endParaRPr>
          </a:p>
          <a:p>
            <a:pPr lvl="0" eaLnBrk="0" fontAlgn="base" hangingPunct="0">
              <a:spcBef>
                <a:spcPct val="0"/>
              </a:spcBef>
              <a:spcAft>
                <a:spcPct val="0"/>
              </a:spcAft>
            </a:pPr>
            <a:r>
              <a:rPr lang="tr-TR" sz="2000" b="1" dirty="0">
                <a:solidFill>
                  <a:prstClr val="black"/>
                </a:solidFill>
                <a:latin typeface="Century Gothic" pitchFamily="34" charset="0"/>
                <a:ea typeface="Century Gothic" pitchFamily="34" charset="0"/>
                <a:cs typeface="Times New Roman" pitchFamily="18" charset="0"/>
              </a:rPr>
              <a:t>TARİH:16/12/2014 </a:t>
            </a:r>
            <a:endParaRPr lang="tr-TR" sz="900" dirty="0">
              <a:solidFill>
                <a:prstClr val="black"/>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ctrTitle"/>
          </p:nvPr>
        </p:nvSpPr>
        <p:spPr>
          <a:xfrm>
            <a:off x="0" y="1"/>
            <a:ext cx="8928992" cy="908720"/>
          </a:xfrm>
        </p:spPr>
        <p:style>
          <a:lnRef idx="1">
            <a:schemeClr val="accent2"/>
          </a:lnRef>
          <a:fillRef idx="2">
            <a:schemeClr val="accent2"/>
          </a:fillRef>
          <a:effectRef idx="1">
            <a:schemeClr val="accent2"/>
          </a:effectRef>
          <a:fontRef idx="minor">
            <a:schemeClr val="dk1"/>
          </a:fontRef>
        </p:style>
        <p:txBody>
          <a:bodyPr>
            <a:noAutofit/>
          </a:bodyPr>
          <a:lstStyle/>
          <a:p>
            <a:r>
              <a:rPr lang="tr-TR" sz="3200" b="1" dirty="0" smtClean="0">
                <a:solidFill>
                  <a:srgbClr val="FF0000"/>
                </a:solidFill>
              </a:rPr>
              <a:t>BAYRAMPAŞA İLÇE MİLLİ EĞİTİM MÜDÜRLÜĞÜ YAZARLAR OKULLARDA PROJESİ ETKİNLİKLERİ</a:t>
            </a:r>
            <a:endParaRPr lang="tr-TR" sz="3200" b="1" dirty="0">
              <a:solidFill>
                <a:srgbClr val="FF0000"/>
              </a:solidFill>
            </a:endParaRPr>
          </a:p>
        </p:txBody>
      </p:sp>
      <p:sp>
        <p:nvSpPr>
          <p:cNvPr id="26627" name="Rectangle 3"/>
          <p:cNvSpPr>
            <a:spLocks noChangeArrowheads="1"/>
          </p:cNvSpPr>
          <p:nvPr/>
        </p:nvSpPr>
        <p:spPr bwMode="auto">
          <a:xfrm>
            <a:off x="2339752" y="1052736"/>
            <a:ext cx="3101881"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kumimoji="0" lang="tr-TR" sz="2000" b="1" i="0" u="none" strike="noStrike" cap="none" normalizeH="0" baseline="0" dirty="0" smtClean="0">
                <a:ln>
                  <a:noFill/>
                </a:ln>
                <a:solidFill>
                  <a:schemeClr val="tx1"/>
                </a:solidFill>
                <a:effectLst/>
                <a:latin typeface="Century Gothic" pitchFamily="34" charset="0"/>
                <a:ea typeface="Century Gothic" pitchFamily="34" charset="0"/>
                <a:cs typeface="Times New Roman" pitchFamily="18" charset="0"/>
              </a:rPr>
              <a:t>OĞUZ SAYGIN</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8 Dikdörtgen"/>
          <p:cNvSpPr/>
          <p:nvPr/>
        </p:nvSpPr>
        <p:spPr>
          <a:xfrm>
            <a:off x="5508104" y="1052736"/>
            <a:ext cx="3349501" cy="707886"/>
          </a:xfrm>
          <a:prstGeom prst="rect">
            <a:avLst/>
          </a:prstGeom>
        </p:spPr>
        <p:txBody>
          <a:bodyPr wrap="square">
            <a:spAutoFit/>
          </a:bodyPr>
          <a:lstStyle/>
          <a:p>
            <a:pPr lvl="0" fontAlgn="base">
              <a:spcBef>
                <a:spcPct val="0"/>
              </a:spcBef>
              <a:spcAft>
                <a:spcPct val="0"/>
              </a:spcAft>
            </a:pPr>
            <a:r>
              <a:rPr lang="tr-TR" sz="2000" b="1" dirty="0">
                <a:solidFill>
                  <a:prstClr val="black"/>
                </a:solidFill>
                <a:latin typeface="Century Gothic" pitchFamily="34" charset="0"/>
                <a:ea typeface="Century Gothic" pitchFamily="34" charset="0"/>
                <a:cs typeface="Times New Roman" pitchFamily="18" charset="0"/>
              </a:rPr>
              <a:t>İMZA GÜNÜ SÖYLEŞİ</a:t>
            </a:r>
            <a:endParaRPr lang="tr-TR" sz="900" dirty="0">
              <a:solidFill>
                <a:prstClr val="black"/>
              </a:solidFill>
              <a:latin typeface="Arial" pitchFamily="34" charset="0"/>
              <a:cs typeface="Arial" pitchFamily="34" charset="0"/>
            </a:endParaRPr>
          </a:p>
          <a:p>
            <a:pPr lvl="0" eaLnBrk="0" fontAlgn="base" hangingPunct="0">
              <a:spcBef>
                <a:spcPct val="0"/>
              </a:spcBef>
              <a:spcAft>
                <a:spcPct val="0"/>
              </a:spcAft>
            </a:pPr>
            <a:r>
              <a:rPr lang="tr-TR" sz="2000" b="1" dirty="0">
                <a:solidFill>
                  <a:prstClr val="black"/>
                </a:solidFill>
                <a:latin typeface="Century Gothic" pitchFamily="34" charset="0"/>
                <a:ea typeface="Century Gothic" pitchFamily="34" charset="0"/>
                <a:cs typeface="Times New Roman" pitchFamily="18" charset="0"/>
              </a:rPr>
              <a:t>TARİH:16/12/2014 </a:t>
            </a:r>
            <a:endParaRPr lang="tr-TR" sz="900" dirty="0">
              <a:solidFill>
                <a:prstClr val="black"/>
              </a:solidFill>
              <a:latin typeface="Arial" pitchFamily="34" charset="0"/>
              <a:cs typeface="Arial" pitchFamily="34" charset="0"/>
            </a:endParaRPr>
          </a:p>
        </p:txBody>
      </p:sp>
      <p:pic>
        <p:nvPicPr>
          <p:cNvPr id="32770" name="Picture 2" descr="C:\Users\Pc\Desktop\saraybosna lisesi yazar etkinliği oğuz saygın\10887999_10152964640182118_728619378_n.jpg"/>
          <p:cNvPicPr>
            <a:picLocks noChangeAspect="1" noChangeArrowheads="1"/>
          </p:cNvPicPr>
          <p:nvPr/>
        </p:nvPicPr>
        <p:blipFill>
          <a:blip r:embed="rId2" cstate="print"/>
          <a:srcRect/>
          <a:stretch>
            <a:fillRect/>
          </a:stretch>
        </p:blipFill>
        <p:spPr bwMode="auto">
          <a:xfrm>
            <a:off x="1475656" y="1916832"/>
            <a:ext cx="5988157" cy="449111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ctrTitle"/>
          </p:nvPr>
        </p:nvSpPr>
        <p:spPr>
          <a:xfrm>
            <a:off x="0" y="1"/>
            <a:ext cx="8928992" cy="908720"/>
          </a:xfrm>
        </p:spPr>
        <p:style>
          <a:lnRef idx="1">
            <a:schemeClr val="accent2"/>
          </a:lnRef>
          <a:fillRef idx="2">
            <a:schemeClr val="accent2"/>
          </a:fillRef>
          <a:effectRef idx="1">
            <a:schemeClr val="accent2"/>
          </a:effectRef>
          <a:fontRef idx="minor">
            <a:schemeClr val="dk1"/>
          </a:fontRef>
        </p:style>
        <p:txBody>
          <a:bodyPr>
            <a:noAutofit/>
          </a:bodyPr>
          <a:lstStyle/>
          <a:p>
            <a:r>
              <a:rPr lang="tr-TR" sz="3200" b="1" dirty="0" smtClean="0">
                <a:solidFill>
                  <a:srgbClr val="FF0000"/>
                </a:solidFill>
              </a:rPr>
              <a:t>BAYRAMPAŞA İLÇE MİLLİ EĞİTİM MÜDÜRLÜĞÜ YAZARLAR OKULLARDA PROJESİ ETKİNLİKLERİ</a:t>
            </a:r>
            <a:endParaRPr lang="tr-TR" sz="3200" b="1" dirty="0">
              <a:solidFill>
                <a:srgbClr val="FF0000"/>
              </a:solidFill>
            </a:endParaRPr>
          </a:p>
        </p:txBody>
      </p:sp>
      <p:sp>
        <p:nvSpPr>
          <p:cNvPr id="26627" name="Rectangle 3"/>
          <p:cNvSpPr>
            <a:spLocks noChangeArrowheads="1"/>
          </p:cNvSpPr>
          <p:nvPr/>
        </p:nvSpPr>
        <p:spPr bwMode="auto">
          <a:xfrm>
            <a:off x="2339752" y="1052736"/>
            <a:ext cx="3101881"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kumimoji="0" lang="tr-TR" sz="2000" b="1" i="0" u="none" strike="noStrike" cap="none" normalizeH="0" baseline="0" dirty="0" smtClean="0">
                <a:ln>
                  <a:noFill/>
                </a:ln>
                <a:solidFill>
                  <a:schemeClr val="tx1"/>
                </a:solidFill>
                <a:effectLst/>
                <a:latin typeface="Century Gothic" pitchFamily="34" charset="0"/>
                <a:ea typeface="Century Gothic" pitchFamily="34" charset="0"/>
                <a:cs typeface="Times New Roman" pitchFamily="18" charset="0"/>
              </a:rPr>
              <a:t>OĞUZ SAYGIN</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8 Dikdörtgen"/>
          <p:cNvSpPr/>
          <p:nvPr/>
        </p:nvSpPr>
        <p:spPr>
          <a:xfrm>
            <a:off x="5508104" y="1052736"/>
            <a:ext cx="3349501" cy="707886"/>
          </a:xfrm>
          <a:prstGeom prst="rect">
            <a:avLst/>
          </a:prstGeom>
        </p:spPr>
        <p:txBody>
          <a:bodyPr wrap="square">
            <a:spAutoFit/>
          </a:bodyPr>
          <a:lstStyle/>
          <a:p>
            <a:pPr lvl="0" fontAlgn="base">
              <a:spcBef>
                <a:spcPct val="0"/>
              </a:spcBef>
              <a:spcAft>
                <a:spcPct val="0"/>
              </a:spcAft>
            </a:pPr>
            <a:r>
              <a:rPr lang="tr-TR" sz="2000" b="1" dirty="0">
                <a:solidFill>
                  <a:prstClr val="black"/>
                </a:solidFill>
                <a:latin typeface="Century Gothic" pitchFamily="34" charset="0"/>
                <a:ea typeface="Century Gothic" pitchFamily="34" charset="0"/>
                <a:cs typeface="Times New Roman" pitchFamily="18" charset="0"/>
              </a:rPr>
              <a:t>İMZA GÜNÜ SÖYLEŞİ</a:t>
            </a:r>
            <a:endParaRPr lang="tr-TR" sz="900" dirty="0">
              <a:solidFill>
                <a:prstClr val="black"/>
              </a:solidFill>
              <a:latin typeface="Arial" pitchFamily="34" charset="0"/>
              <a:cs typeface="Arial" pitchFamily="34" charset="0"/>
            </a:endParaRPr>
          </a:p>
          <a:p>
            <a:pPr lvl="0" eaLnBrk="0" fontAlgn="base" hangingPunct="0">
              <a:spcBef>
                <a:spcPct val="0"/>
              </a:spcBef>
              <a:spcAft>
                <a:spcPct val="0"/>
              </a:spcAft>
            </a:pPr>
            <a:r>
              <a:rPr lang="tr-TR" sz="2000" b="1" dirty="0">
                <a:solidFill>
                  <a:prstClr val="black"/>
                </a:solidFill>
                <a:latin typeface="Century Gothic" pitchFamily="34" charset="0"/>
                <a:ea typeface="Century Gothic" pitchFamily="34" charset="0"/>
                <a:cs typeface="Times New Roman" pitchFamily="18" charset="0"/>
              </a:rPr>
              <a:t>TARİH:16/12/2014 </a:t>
            </a:r>
            <a:endParaRPr lang="tr-TR" sz="900" dirty="0">
              <a:solidFill>
                <a:prstClr val="black"/>
              </a:solidFill>
              <a:latin typeface="Arial" pitchFamily="34" charset="0"/>
              <a:cs typeface="Arial" pitchFamily="34" charset="0"/>
            </a:endParaRPr>
          </a:p>
        </p:txBody>
      </p:sp>
      <p:pic>
        <p:nvPicPr>
          <p:cNvPr id="33794" name="Picture 2" descr="C:\Users\Pc\Desktop\saraybosna lisesi yazar etkinliği oğuz saygın\10912944_10152964639792118_281711247_n.jpg"/>
          <p:cNvPicPr>
            <a:picLocks noChangeAspect="1" noChangeArrowheads="1"/>
          </p:cNvPicPr>
          <p:nvPr/>
        </p:nvPicPr>
        <p:blipFill>
          <a:blip r:embed="rId2" cstate="print"/>
          <a:srcRect/>
          <a:stretch>
            <a:fillRect/>
          </a:stretch>
        </p:blipFill>
        <p:spPr bwMode="auto">
          <a:xfrm>
            <a:off x="1259632" y="1772816"/>
            <a:ext cx="6228184" cy="4671138"/>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ctrTitle"/>
          </p:nvPr>
        </p:nvSpPr>
        <p:spPr>
          <a:xfrm>
            <a:off x="0" y="1"/>
            <a:ext cx="8928992" cy="908720"/>
          </a:xfrm>
        </p:spPr>
        <p:style>
          <a:lnRef idx="1">
            <a:schemeClr val="accent2"/>
          </a:lnRef>
          <a:fillRef idx="2">
            <a:schemeClr val="accent2"/>
          </a:fillRef>
          <a:effectRef idx="1">
            <a:schemeClr val="accent2"/>
          </a:effectRef>
          <a:fontRef idx="minor">
            <a:schemeClr val="dk1"/>
          </a:fontRef>
        </p:style>
        <p:txBody>
          <a:bodyPr>
            <a:noAutofit/>
          </a:bodyPr>
          <a:lstStyle/>
          <a:p>
            <a:r>
              <a:rPr lang="tr-TR" sz="3200" b="1" dirty="0" smtClean="0">
                <a:solidFill>
                  <a:srgbClr val="FF0000"/>
                </a:solidFill>
              </a:rPr>
              <a:t>BAYRAMPAŞA İLÇE MİLLİ EĞİTİM MÜDÜRLÜĞÜ YAZARLAR OKULLARDA PROJESİ ETKİNLİKLERİ</a:t>
            </a:r>
            <a:endParaRPr lang="tr-TR" sz="3200" b="1" dirty="0">
              <a:solidFill>
                <a:srgbClr val="FF0000"/>
              </a:solidFill>
            </a:endParaRPr>
          </a:p>
        </p:txBody>
      </p:sp>
      <p:sp>
        <p:nvSpPr>
          <p:cNvPr id="26627" name="Rectangle 3"/>
          <p:cNvSpPr>
            <a:spLocks noChangeArrowheads="1"/>
          </p:cNvSpPr>
          <p:nvPr/>
        </p:nvSpPr>
        <p:spPr bwMode="auto">
          <a:xfrm>
            <a:off x="2339752" y="1052736"/>
            <a:ext cx="3101881"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kumimoji="0" lang="tr-TR" sz="2000" b="1" i="0" u="none" strike="noStrike" cap="none" normalizeH="0" baseline="0" dirty="0" smtClean="0">
                <a:ln>
                  <a:noFill/>
                </a:ln>
                <a:solidFill>
                  <a:schemeClr val="tx1"/>
                </a:solidFill>
                <a:effectLst/>
                <a:latin typeface="Century Gothic" pitchFamily="34" charset="0"/>
                <a:ea typeface="Century Gothic" pitchFamily="34" charset="0"/>
                <a:cs typeface="Times New Roman" pitchFamily="18" charset="0"/>
              </a:rPr>
              <a:t>OĞUZ SAYGIN</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8 Dikdörtgen"/>
          <p:cNvSpPr/>
          <p:nvPr/>
        </p:nvSpPr>
        <p:spPr>
          <a:xfrm>
            <a:off x="5508104" y="1052736"/>
            <a:ext cx="3349501" cy="707886"/>
          </a:xfrm>
          <a:prstGeom prst="rect">
            <a:avLst/>
          </a:prstGeom>
        </p:spPr>
        <p:txBody>
          <a:bodyPr wrap="square">
            <a:spAutoFit/>
          </a:bodyPr>
          <a:lstStyle/>
          <a:p>
            <a:pPr lvl="0" fontAlgn="base">
              <a:spcBef>
                <a:spcPct val="0"/>
              </a:spcBef>
              <a:spcAft>
                <a:spcPct val="0"/>
              </a:spcAft>
            </a:pPr>
            <a:r>
              <a:rPr lang="tr-TR" sz="2000" b="1" dirty="0">
                <a:solidFill>
                  <a:prstClr val="black"/>
                </a:solidFill>
                <a:latin typeface="Century Gothic" pitchFamily="34" charset="0"/>
                <a:ea typeface="Century Gothic" pitchFamily="34" charset="0"/>
                <a:cs typeface="Times New Roman" pitchFamily="18" charset="0"/>
              </a:rPr>
              <a:t>İMZA GÜNÜ SÖYLEŞİ</a:t>
            </a:r>
            <a:endParaRPr lang="tr-TR" sz="900" dirty="0">
              <a:solidFill>
                <a:prstClr val="black"/>
              </a:solidFill>
              <a:latin typeface="Arial" pitchFamily="34" charset="0"/>
              <a:cs typeface="Arial" pitchFamily="34" charset="0"/>
            </a:endParaRPr>
          </a:p>
          <a:p>
            <a:pPr lvl="0" eaLnBrk="0" fontAlgn="base" hangingPunct="0">
              <a:spcBef>
                <a:spcPct val="0"/>
              </a:spcBef>
              <a:spcAft>
                <a:spcPct val="0"/>
              </a:spcAft>
            </a:pPr>
            <a:r>
              <a:rPr lang="tr-TR" sz="2000" b="1" dirty="0">
                <a:solidFill>
                  <a:prstClr val="black"/>
                </a:solidFill>
                <a:latin typeface="Century Gothic" pitchFamily="34" charset="0"/>
                <a:ea typeface="Century Gothic" pitchFamily="34" charset="0"/>
                <a:cs typeface="Times New Roman" pitchFamily="18" charset="0"/>
              </a:rPr>
              <a:t>TARİH:16/12/2014 </a:t>
            </a:r>
            <a:endParaRPr lang="tr-TR" sz="900" dirty="0">
              <a:solidFill>
                <a:prstClr val="black"/>
              </a:solidFill>
              <a:latin typeface="Arial" pitchFamily="34" charset="0"/>
              <a:cs typeface="Arial" pitchFamily="34" charset="0"/>
            </a:endParaRPr>
          </a:p>
        </p:txBody>
      </p:sp>
      <p:pic>
        <p:nvPicPr>
          <p:cNvPr id="34818" name="Picture 2" descr="C:\Users\Pc\Desktop\saraybosna lisesi yazar etkinliği oğuz saygın\10913462_10152964640127118_635264893_n.jpg"/>
          <p:cNvPicPr>
            <a:picLocks noChangeAspect="1" noChangeArrowheads="1"/>
          </p:cNvPicPr>
          <p:nvPr/>
        </p:nvPicPr>
        <p:blipFill>
          <a:blip r:embed="rId2" cstate="print"/>
          <a:srcRect/>
          <a:stretch>
            <a:fillRect/>
          </a:stretch>
        </p:blipFill>
        <p:spPr bwMode="auto">
          <a:xfrm>
            <a:off x="1187624" y="1700808"/>
            <a:ext cx="6624736" cy="496855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ctrTitle"/>
          </p:nvPr>
        </p:nvSpPr>
        <p:spPr>
          <a:xfrm>
            <a:off x="0" y="1"/>
            <a:ext cx="8928992" cy="908720"/>
          </a:xfrm>
        </p:spPr>
        <p:style>
          <a:lnRef idx="1">
            <a:schemeClr val="accent2"/>
          </a:lnRef>
          <a:fillRef idx="2">
            <a:schemeClr val="accent2"/>
          </a:fillRef>
          <a:effectRef idx="1">
            <a:schemeClr val="accent2"/>
          </a:effectRef>
          <a:fontRef idx="minor">
            <a:schemeClr val="dk1"/>
          </a:fontRef>
        </p:style>
        <p:txBody>
          <a:bodyPr>
            <a:noAutofit/>
          </a:bodyPr>
          <a:lstStyle/>
          <a:p>
            <a:r>
              <a:rPr lang="tr-TR" sz="3200" b="1" dirty="0" smtClean="0">
                <a:solidFill>
                  <a:srgbClr val="FF0000"/>
                </a:solidFill>
              </a:rPr>
              <a:t>BAYRAMPAŞA İLÇE MİLLİ EĞİTİM MÜDÜRLÜĞÜ YAZARLAR OKULLARDA PROJESİ ETKİNLİKLERİ</a:t>
            </a:r>
            <a:endParaRPr lang="tr-TR" sz="3200" b="1" dirty="0">
              <a:solidFill>
                <a:srgbClr val="FF0000"/>
              </a:solidFill>
            </a:endParaRPr>
          </a:p>
        </p:txBody>
      </p:sp>
      <p:sp>
        <p:nvSpPr>
          <p:cNvPr id="35843" name="WordArt 3"/>
          <p:cNvSpPr>
            <a:spLocks noChangeArrowheads="1" noChangeShapeType="1" noTextEdit="1"/>
          </p:cNvSpPr>
          <p:nvPr/>
        </p:nvSpPr>
        <p:spPr bwMode="auto">
          <a:xfrm>
            <a:off x="914400" y="890588"/>
            <a:ext cx="5759450" cy="1026243"/>
          </a:xfrm>
          <a:prstGeom prst="rect">
            <a:avLst/>
          </a:prstGeom>
        </p:spPr>
        <p:txBody>
          <a:bodyPr wrap="none" fromWordArt="1">
            <a:prstTxWarp prst="textCanDown">
              <a:avLst>
                <a:gd name="adj" fmla="val 33333"/>
              </a:avLst>
            </a:prstTxWarp>
          </a:bodyPr>
          <a:lstStyle/>
          <a:p>
            <a:pPr algn="ctr" rtl="0"/>
            <a:r>
              <a:rPr lang="tr-TR" sz="3600" kern="10" spc="0" dirty="0" smtClean="0">
                <a:ln w="9525">
                  <a:solidFill>
                    <a:srgbClr val="000000"/>
                  </a:solidFill>
                  <a:round/>
                  <a:headEnd/>
                  <a:tailEnd/>
                </a:ln>
                <a:solidFill>
                  <a:srgbClr val="000000"/>
                </a:solidFill>
                <a:effectLst/>
                <a:latin typeface="Times New Roman"/>
                <a:cs typeface="Times New Roman"/>
              </a:rPr>
              <a:t>MUSTAFA İTRİ</a:t>
            </a:r>
          </a:p>
          <a:p>
            <a:pPr algn="ctr" rtl="0"/>
            <a:r>
              <a:rPr lang="tr-TR" sz="3600" kern="10" spc="0" dirty="0" smtClean="0">
                <a:ln w="9525">
                  <a:solidFill>
                    <a:srgbClr val="000000"/>
                  </a:solidFill>
                  <a:round/>
                  <a:headEnd/>
                  <a:tailEnd/>
                </a:ln>
                <a:solidFill>
                  <a:srgbClr val="000000"/>
                </a:solidFill>
                <a:effectLst/>
                <a:latin typeface="Times New Roman"/>
                <a:cs typeface="Times New Roman"/>
              </a:rPr>
              <a:t>İLK OKULU</a:t>
            </a:r>
          </a:p>
          <a:p>
            <a:pPr algn="ctr" rtl="0"/>
            <a:r>
              <a:rPr lang="tr-TR" sz="3600" kern="10" spc="0" dirty="0" smtClean="0">
                <a:ln w="9525">
                  <a:solidFill>
                    <a:srgbClr val="000000"/>
                  </a:solidFill>
                  <a:round/>
                  <a:headEnd/>
                  <a:tailEnd/>
                </a:ln>
                <a:solidFill>
                  <a:srgbClr val="000000"/>
                </a:solidFill>
                <a:effectLst/>
                <a:latin typeface="Times New Roman"/>
                <a:cs typeface="Times New Roman"/>
              </a:rPr>
              <a:t>YAZARLAR OKULLARDA PROJESİ</a:t>
            </a:r>
            <a:endParaRPr lang="tr-TR" sz="3600" kern="10" spc="0" dirty="0">
              <a:ln w="9525">
                <a:solidFill>
                  <a:srgbClr val="000000"/>
                </a:solidFill>
                <a:round/>
                <a:headEnd/>
                <a:tailEnd/>
              </a:ln>
              <a:solidFill>
                <a:srgbClr val="000000"/>
              </a:solidFill>
              <a:effectLst/>
              <a:latin typeface="Times New Roman"/>
              <a:cs typeface="Times New Roman"/>
            </a:endParaRPr>
          </a:p>
        </p:txBody>
      </p:sp>
      <p:pic>
        <p:nvPicPr>
          <p:cNvPr id="35844" name="Resim 7" descr="http://www.naryayinlari.com/resim/haber/2013/yazarlar-okullarda-logo.jpg"/>
          <p:cNvPicPr>
            <a:picLocks noChangeAspect="1" noChangeArrowheads="1"/>
          </p:cNvPicPr>
          <p:nvPr/>
        </p:nvPicPr>
        <p:blipFill>
          <a:blip r:embed="rId2" cstate="print"/>
          <a:srcRect/>
          <a:stretch>
            <a:fillRect/>
          </a:stretch>
        </p:blipFill>
        <p:spPr bwMode="auto">
          <a:xfrm>
            <a:off x="179512" y="5733256"/>
            <a:ext cx="1259632" cy="993971"/>
          </a:xfrm>
          <a:prstGeom prst="rect">
            <a:avLst/>
          </a:prstGeom>
          <a:noFill/>
        </p:spPr>
      </p:pic>
      <p:pic>
        <p:nvPicPr>
          <p:cNvPr id="35845" name="Resim 10" descr="http://www.derbent.gov.tr/ortak_icerik/derbent/Egitime__100_destek-logo-4509708957-seeklogo_com.jpeg"/>
          <p:cNvPicPr>
            <a:picLocks noChangeAspect="1" noChangeArrowheads="1"/>
          </p:cNvPicPr>
          <p:nvPr/>
        </p:nvPicPr>
        <p:blipFill>
          <a:blip r:embed="rId3" cstate="print"/>
          <a:srcRect/>
          <a:stretch>
            <a:fillRect/>
          </a:stretch>
        </p:blipFill>
        <p:spPr bwMode="auto">
          <a:xfrm>
            <a:off x="7380312" y="980728"/>
            <a:ext cx="1357759" cy="1356324"/>
          </a:xfrm>
          <a:prstGeom prst="rect">
            <a:avLst/>
          </a:prstGeom>
          <a:noFill/>
        </p:spPr>
      </p:pic>
      <p:sp>
        <p:nvSpPr>
          <p:cNvPr id="3584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35847" name="Rectangle 7"/>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20 OCAK SALI günü yazarımız Funda özlem ŞERAN okulumuzdaydı 10 gibi okulumuzda olan yazarımızla ilk başta idaremizle tanıştık ve daha sonra bir çay içtik kısa tanışmanın ardından konferans salonuna geçtik 2-3-4. Sınıf öğrencilerine hitap eden Derslerle başım dertte kitabından yazarımız yaklaşık 5 oturumda 100 er kişiden 500 kişiye hitap etmiştir. çok güzel geçen etkinliklerimiz her oturumda soru cevap ve oturum sonunda kitap imzasıyla güzelleşmiştir. Yaklaşık 90 kitap öğrenci tarafından okunmuş ve 1800 sayfa kitap okunmuştur. Ve öğrencilerimize yazar olmak istermisiniz diye sorduk yazar olmak isteyen öğrencilerimiz yüksek sayıdaydı.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35850"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35851" name="Rectangle 11"/>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20 OCAK SALI günü yazarımız Funda özlem ŞERAN okulumuzdaydı 10 gibi okulumuzda olan yazarımızla ilk başta idaremizle tanıştık ve daha sonra bir çay içtik kısa tanışmanın ardından konferans salonuna geçtik 2-3-4. Sınıf öğrencilerine hitap eden Derslerle başım dertte kitabından yazarımız yaklaşık 5 oturumda 100 er kişiden 500 kişiye hitap etmiştir. çok güzel geçen etkinliklerimiz her oturumda soru cevap ve oturum sonunda kitap imzasıyla güzelleşmiştir. Yaklaşık 90 kitap öğrenci tarafından okunmuş ve 1800 sayfa kitap okunmuştur. Ve öğrencilerimize yazar olmak istermisiniz diye sorduk yazar olmak isteyen öğrencilerimiz yüksek sayıdaydı.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6" name="15 Tablo"/>
          <p:cNvGraphicFramePr>
            <a:graphicFrameLocks noGrp="1"/>
          </p:cNvGraphicFramePr>
          <p:nvPr/>
        </p:nvGraphicFramePr>
        <p:xfrm>
          <a:off x="1475656" y="2060848"/>
          <a:ext cx="6528048" cy="4536504"/>
        </p:xfrm>
        <a:graphic>
          <a:graphicData uri="http://schemas.openxmlformats.org/drawingml/2006/table">
            <a:tbl>
              <a:tblPr firstRow="1" bandRow="1">
                <a:tableStyleId>{5C22544A-7EE6-4342-B048-85BDC9FD1C3A}</a:tableStyleId>
              </a:tblPr>
              <a:tblGrid>
                <a:gridCol w="6528048"/>
              </a:tblGrid>
              <a:tr h="45365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kern="1200" dirty="0" smtClean="0">
                          <a:solidFill>
                            <a:schemeClr val="lt1"/>
                          </a:solidFill>
                          <a:latin typeface="+mn-lt"/>
                          <a:ea typeface="+mn-ea"/>
                          <a:cs typeface="+mn-cs"/>
                        </a:rPr>
                        <a:t>20 OCAK SALI günü yazarımız Funda Özlem ŞERAN okulumuzdaydı 10 gibi okulumuzda olan yazarımızla ilk başta idaremizle tanıştık ve daha sonra bir çay içtik kısa tanışmanın ardından konferans salonuna geçtik 2-3-4. Sınıf öğrencilerine hitap eden Derslerle başım dertte kitabından yazarımız yaklaşık 5 oturumda 100 er kişiden 500 kişiye hitap etmiştir. çok güzel geçen etkinliklerimiz her oturumda soru cevap ve oturum sonunda kitap imzasıyla güzelleşmiştir. Yaklaşık 90 kitap öğrenci tarafından okunmuş ve 1800 sayfa kitap okunmuştur. Ve öğrencilerimize yazar olmak </a:t>
                      </a:r>
                      <a:r>
                        <a:rPr lang="tr-TR" sz="1800" b="1" kern="1200" dirty="0" err="1" smtClean="0">
                          <a:solidFill>
                            <a:schemeClr val="lt1"/>
                          </a:solidFill>
                          <a:latin typeface="+mn-lt"/>
                          <a:ea typeface="+mn-ea"/>
                          <a:cs typeface="+mn-cs"/>
                        </a:rPr>
                        <a:t>istermisiniz</a:t>
                      </a:r>
                      <a:r>
                        <a:rPr lang="tr-TR" sz="1800" b="1" kern="1200" dirty="0" smtClean="0">
                          <a:solidFill>
                            <a:schemeClr val="lt1"/>
                          </a:solidFill>
                          <a:latin typeface="+mn-lt"/>
                          <a:ea typeface="+mn-ea"/>
                          <a:cs typeface="+mn-cs"/>
                        </a:rPr>
                        <a:t> diye sorduk yazar olmak isteyen öğrencilerimiz yüksek sayıdaydı. </a:t>
                      </a:r>
                    </a:p>
                    <a:p>
                      <a:endParaRPr lang="tr-TR" dirty="0"/>
                    </a:p>
                  </a:txBody>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ctrTitle"/>
          </p:nvPr>
        </p:nvSpPr>
        <p:spPr>
          <a:xfrm>
            <a:off x="0" y="1"/>
            <a:ext cx="8928992" cy="908720"/>
          </a:xfrm>
        </p:spPr>
        <p:style>
          <a:lnRef idx="1">
            <a:schemeClr val="accent2"/>
          </a:lnRef>
          <a:fillRef idx="2">
            <a:schemeClr val="accent2"/>
          </a:fillRef>
          <a:effectRef idx="1">
            <a:schemeClr val="accent2"/>
          </a:effectRef>
          <a:fontRef idx="minor">
            <a:schemeClr val="dk1"/>
          </a:fontRef>
        </p:style>
        <p:txBody>
          <a:bodyPr>
            <a:noAutofit/>
          </a:bodyPr>
          <a:lstStyle/>
          <a:p>
            <a:r>
              <a:rPr lang="tr-TR" sz="3200" b="1" dirty="0" smtClean="0">
                <a:solidFill>
                  <a:srgbClr val="FF0000"/>
                </a:solidFill>
              </a:rPr>
              <a:t>BAYRAMPAŞA İLÇE MİLLİ EĞİTİM MÜDÜRLÜĞÜ YAZARLAR OKULLARDA PROJESİ ETKİNLİKLERİ</a:t>
            </a:r>
            <a:endParaRPr lang="tr-TR" sz="3200" b="1" dirty="0">
              <a:solidFill>
                <a:srgbClr val="FF0000"/>
              </a:solidFill>
            </a:endParaRPr>
          </a:p>
        </p:txBody>
      </p:sp>
      <p:sp>
        <p:nvSpPr>
          <p:cNvPr id="35843" name="WordArt 3"/>
          <p:cNvSpPr>
            <a:spLocks noChangeArrowheads="1" noChangeShapeType="1" noTextEdit="1"/>
          </p:cNvSpPr>
          <p:nvPr/>
        </p:nvSpPr>
        <p:spPr bwMode="auto">
          <a:xfrm>
            <a:off x="914400" y="890588"/>
            <a:ext cx="5759450" cy="1026243"/>
          </a:xfrm>
          <a:prstGeom prst="rect">
            <a:avLst/>
          </a:prstGeom>
        </p:spPr>
        <p:txBody>
          <a:bodyPr wrap="none" fromWordArt="1">
            <a:prstTxWarp prst="textCanDown">
              <a:avLst>
                <a:gd name="adj" fmla="val 33333"/>
              </a:avLst>
            </a:prstTxWarp>
          </a:bodyPr>
          <a:lstStyle/>
          <a:p>
            <a:pPr algn="ctr" rtl="0"/>
            <a:r>
              <a:rPr lang="tr-TR" sz="3600" kern="10" spc="0" dirty="0" smtClean="0">
                <a:ln w="9525">
                  <a:solidFill>
                    <a:srgbClr val="000000"/>
                  </a:solidFill>
                  <a:round/>
                  <a:headEnd/>
                  <a:tailEnd/>
                </a:ln>
                <a:solidFill>
                  <a:srgbClr val="000000"/>
                </a:solidFill>
                <a:effectLst/>
                <a:latin typeface="Times New Roman"/>
                <a:cs typeface="Times New Roman"/>
              </a:rPr>
              <a:t>MUSTAFA İTRİ</a:t>
            </a:r>
          </a:p>
          <a:p>
            <a:pPr algn="ctr" rtl="0"/>
            <a:r>
              <a:rPr lang="tr-TR" sz="3600" kern="10" spc="0" dirty="0" smtClean="0">
                <a:ln w="9525">
                  <a:solidFill>
                    <a:srgbClr val="000000"/>
                  </a:solidFill>
                  <a:round/>
                  <a:headEnd/>
                  <a:tailEnd/>
                </a:ln>
                <a:solidFill>
                  <a:srgbClr val="000000"/>
                </a:solidFill>
                <a:effectLst/>
                <a:latin typeface="Times New Roman"/>
                <a:cs typeface="Times New Roman"/>
              </a:rPr>
              <a:t>İLK OKULU</a:t>
            </a:r>
          </a:p>
          <a:p>
            <a:pPr algn="ctr" rtl="0"/>
            <a:r>
              <a:rPr lang="tr-TR" sz="3600" kern="10" spc="0" dirty="0" smtClean="0">
                <a:ln w="9525">
                  <a:solidFill>
                    <a:srgbClr val="000000"/>
                  </a:solidFill>
                  <a:round/>
                  <a:headEnd/>
                  <a:tailEnd/>
                </a:ln>
                <a:solidFill>
                  <a:srgbClr val="000000"/>
                </a:solidFill>
                <a:effectLst/>
                <a:latin typeface="Times New Roman"/>
                <a:cs typeface="Times New Roman"/>
              </a:rPr>
              <a:t>YAZARLAR OKULLARDA PROJESİ</a:t>
            </a:r>
            <a:endParaRPr lang="tr-TR" sz="3600" kern="10" spc="0" dirty="0">
              <a:ln w="9525">
                <a:solidFill>
                  <a:srgbClr val="000000"/>
                </a:solidFill>
                <a:round/>
                <a:headEnd/>
                <a:tailEnd/>
              </a:ln>
              <a:solidFill>
                <a:srgbClr val="000000"/>
              </a:solidFill>
              <a:effectLst/>
              <a:latin typeface="Times New Roman"/>
              <a:cs typeface="Times New Roman"/>
            </a:endParaRPr>
          </a:p>
        </p:txBody>
      </p:sp>
      <p:sp>
        <p:nvSpPr>
          <p:cNvPr id="3584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35850"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35851" name="Rectangle 11"/>
          <p:cNvSpPr>
            <a:spLocks noChangeArrowheads="1"/>
          </p:cNvSpPr>
          <p:nvPr/>
        </p:nvSpPr>
        <p:spPr bwMode="auto">
          <a:xfrm>
            <a:off x="107504" y="2036313"/>
            <a:ext cx="8424936" cy="584775"/>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20 OCAK 2015 SALI günü yazarımız Funda Özlem ŞERAN Saat</a:t>
            </a:r>
            <a:r>
              <a:rPr kumimoji="0" lang="tr-TR" sz="16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:10.00 da Okulumuz Konferans salonunda öğrencilerimizle.</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6866" name="Picture 2"/>
          <p:cNvPicPr>
            <a:picLocks noChangeAspect="1" noChangeArrowheads="1"/>
          </p:cNvPicPr>
          <p:nvPr/>
        </p:nvPicPr>
        <p:blipFill>
          <a:blip r:embed="rId2" cstate="print"/>
          <a:srcRect/>
          <a:stretch>
            <a:fillRect/>
          </a:stretch>
        </p:blipFill>
        <p:spPr bwMode="auto">
          <a:xfrm>
            <a:off x="0" y="2780928"/>
            <a:ext cx="4444919" cy="3881396"/>
          </a:xfrm>
          <a:prstGeom prst="rect">
            <a:avLst/>
          </a:prstGeom>
          <a:noFill/>
          <a:ln w="9525">
            <a:noFill/>
            <a:miter lim="800000"/>
            <a:headEnd/>
            <a:tailEnd/>
          </a:ln>
          <a:effectLst/>
        </p:spPr>
      </p:pic>
      <p:pic>
        <p:nvPicPr>
          <p:cNvPr id="36867" name="Picture 3"/>
          <p:cNvPicPr>
            <a:picLocks noChangeAspect="1" noChangeArrowheads="1"/>
          </p:cNvPicPr>
          <p:nvPr/>
        </p:nvPicPr>
        <p:blipFill>
          <a:blip r:embed="rId3" cstate="print"/>
          <a:srcRect/>
          <a:stretch>
            <a:fillRect/>
          </a:stretch>
        </p:blipFill>
        <p:spPr bwMode="auto">
          <a:xfrm>
            <a:off x="4499992" y="2780928"/>
            <a:ext cx="4536504" cy="38884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0" y="1268758"/>
          <a:ext cx="9143999" cy="5400603"/>
        </p:xfrm>
        <a:graphic>
          <a:graphicData uri="http://schemas.openxmlformats.org/drawingml/2006/table">
            <a:tbl>
              <a:tblPr/>
              <a:tblGrid>
                <a:gridCol w="659135"/>
                <a:gridCol w="3056875"/>
                <a:gridCol w="4060504"/>
                <a:gridCol w="1367485"/>
              </a:tblGrid>
              <a:tr h="566767">
                <a:tc>
                  <a:txBody>
                    <a:bodyPr/>
                    <a:lstStyle/>
                    <a:p>
                      <a:pPr algn="ctr">
                        <a:spcAft>
                          <a:spcPts val="0"/>
                        </a:spcAft>
                      </a:pPr>
                      <a:r>
                        <a:rPr lang="tr-TR" sz="1400" b="1" dirty="0">
                          <a:latin typeface="Times New Roman" pitchFamily="18" charset="0"/>
                          <a:ea typeface="Calibri"/>
                          <a:cs typeface="Times New Roman" pitchFamily="18" charset="0"/>
                        </a:rPr>
                        <a:t>Sıra No</a:t>
                      </a:r>
                      <a:endParaRPr lang="tr-TR" sz="1400" dirty="0">
                        <a:latin typeface="Times New Roman" pitchFamily="18" charset="0"/>
                        <a:ea typeface="Calibri"/>
                        <a:cs typeface="Times New Roman" pitchFamily="18" charset="0"/>
                      </a:endParaRP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spcAft>
                          <a:spcPts val="0"/>
                        </a:spcAft>
                      </a:pPr>
                      <a:r>
                        <a:rPr lang="tr-TR" sz="1400" b="1" dirty="0">
                          <a:latin typeface="Times New Roman" pitchFamily="18" charset="0"/>
                          <a:ea typeface="Calibri"/>
                          <a:cs typeface="Times New Roman" pitchFamily="18" charset="0"/>
                        </a:rPr>
                        <a:t>YAPILACAK İŞLER</a:t>
                      </a:r>
                      <a:endParaRPr lang="tr-TR" sz="1400" dirty="0">
                        <a:latin typeface="Times New Roman" pitchFamily="18" charset="0"/>
                        <a:ea typeface="Calibri"/>
                        <a:cs typeface="Times New Roman" pitchFamily="18" charset="0"/>
                      </a:endParaRP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spcAft>
                          <a:spcPts val="0"/>
                        </a:spcAft>
                      </a:pPr>
                      <a:r>
                        <a:rPr lang="tr-TR" sz="1400" b="1" dirty="0">
                          <a:latin typeface="Times New Roman" pitchFamily="18" charset="0"/>
                          <a:ea typeface="Calibri"/>
                          <a:cs typeface="Times New Roman" pitchFamily="18" charset="0"/>
                        </a:rPr>
                        <a:t>YAPILACAK İŞİN GELİŞİMİ</a:t>
                      </a:r>
                      <a:endParaRPr lang="tr-TR" sz="1400" dirty="0">
                        <a:latin typeface="Times New Roman" pitchFamily="18" charset="0"/>
                        <a:ea typeface="Calibri"/>
                        <a:cs typeface="Times New Roman" pitchFamily="18" charset="0"/>
                      </a:endParaRP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spcAft>
                          <a:spcPts val="0"/>
                        </a:spcAft>
                      </a:pPr>
                      <a:r>
                        <a:rPr lang="tr-TR" sz="1400" b="1" dirty="0">
                          <a:latin typeface="Times New Roman" pitchFamily="18" charset="0"/>
                          <a:ea typeface="Calibri"/>
                          <a:cs typeface="Times New Roman" pitchFamily="18" charset="0"/>
                        </a:rPr>
                        <a:t>TARİHİ</a:t>
                      </a:r>
                      <a:endParaRPr lang="tr-TR" sz="1400" dirty="0">
                        <a:latin typeface="Times New Roman" pitchFamily="18" charset="0"/>
                        <a:ea typeface="Calibri"/>
                        <a:cs typeface="Times New Roman" pitchFamily="18" charset="0"/>
                      </a:endParaRP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r>
              <a:tr h="423569">
                <a:tc>
                  <a:txBody>
                    <a:bodyPr/>
                    <a:lstStyle/>
                    <a:p>
                      <a:pPr algn="ctr">
                        <a:spcAft>
                          <a:spcPts val="0"/>
                        </a:spcAft>
                      </a:pPr>
                      <a:r>
                        <a:rPr lang="tr-TR" sz="1400">
                          <a:latin typeface="Times New Roman" pitchFamily="18" charset="0"/>
                          <a:ea typeface="Calibri"/>
                          <a:cs typeface="Times New Roman" pitchFamily="18" charset="0"/>
                        </a:rPr>
                        <a:t>1</a:t>
                      </a: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spcAft>
                          <a:spcPts val="0"/>
                        </a:spcAft>
                      </a:pPr>
                      <a:r>
                        <a:rPr lang="tr-TR" sz="1400" dirty="0">
                          <a:latin typeface="Times New Roman" pitchFamily="18" charset="0"/>
                          <a:ea typeface="Calibri"/>
                          <a:cs typeface="Times New Roman" pitchFamily="18" charset="0"/>
                        </a:rPr>
                        <a:t>Yazarlar Okullarda Projesine Başlanması</a:t>
                      </a: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just">
                        <a:spcAft>
                          <a:spcPts val="0"/>
                        </a:spcAft>
                      </a:pPr>
                      <a:r>
                        <a:rPr lang="tr-TR" sz="1400" dirty="0">
                          <a:latin typeface="Times New Roman" pitchFamily="18" charset="0"/>
                          <a:ea typeface="Calibri"/>
                          <a:cs typeface="Times New Roman" pitchFamily="18" charset="0"/>
                        </a:rPr>
                        <a:t>İlçe Koordinatörünün seçilmesi </a:t>
                      </a: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spcAft>
                          <a:spcPts val="0"/>
                        </a:spcAft>
                      </a:pPr>
                      <a:r>
                        <a:rPr lang="tr-TR" sz="1400" dirty="0">
                          <a:latin typeface="Times New Roman" pitchFamily="18" charset="0"/>
                          <a:ea typeface="Calibri"/>
                          <a:cs typeface="Times New Roman" pitchFamily="18" charset="0"/>
                        </a:rPr>
                        <a:t>19.11.2014</a:t>
                      </a: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r>
              <a:tr h="493818">
                <a:tc>
                  <a:txBody>
                    <a:bodyPr/>
                    <a:lstStyle/>
                    <a:p>
                      <a:pPr algn="ctr">
                        <a:spcAft>
                          <a:spcPts val="0"/>
                        </a:spcAft>
                      </a:pPr>
                      <a:r>
                        <a:rPr lang="tr-TR" sz="1400">
                          <a:latin typeface="Times New Roman" pitchFamily="18" charset="0"/>
                          <a:ea typeface="Calibri"/>
                          <a:cs typeface="Times New Roman" pitchFamily="18" charset="0"/>
                        </a:rPr>
                        <a:t>2</a:t>
                      </a: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spcAft>
                          <a:spcPts val="0"/>
                        </a:spcAft>
                      </a:pPr>
                      <a:r>
                        <a:rPr lang="tr-TR" sz="1400" dirty="0">
                          <a:latin typeface="Times New Roman" pitchFamily="18" charset="0"/>
                          <a:ea typeface="Calibri"/>
                          <a:cs typeface="Times New Roman" pitchFamily="18" charset="0"/>
                        </a:rPr>
                        <a:t>Yazarlar Okullarda Proje Toplantısı</a:t>
                      </a: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just">
                        <a:spcAft>
                          <a:spcPts val="0"/>
                        </a:spcAft>
                      </a:pPr>
                      <a:r>
                        <a:rPr lang="tr-TR" sz="1400" dirty="0">
                          <a:latin typeface="Times New Roman" pitchFamily="18" charset="0"/>
                          <a:ea typeface="Calibri"/>
                          <a:cs typeface="Times New Roman" pitchFamily="18" charset="0"/>
                        </a:rPr>
                        <a:t>Şube Müdürü ve İlçe Koordinatörü öğretmenin katılımı</a:t>
                      </a: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spcAft>
                          <a:spcPts val="0"/>
                        </a:spcAft>
                      </a:pPr>
                      <a:r>
                        <a:rPr lang="tr-TR" sz="1400" dirty="0">
                          <a:latin typeface="Times New Roman" pitchFamily="18" charset="0"/>
                          <a:ea typeface="Calibri"/>
                          <a:cs typeface="Times New Roman" pitchFamily="18" charset="0"/>
                        </a:rPr>
                        <a:t>17.12.2014</a:t>
                      </a: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r>
              <a:tr h="740725">
                <a:tc>
                  <a:txBody>
                    <a:bodyPr/>
                    <a:lstStyle/>
                    <a:p>
                      <a:pPr algn="ctr">
                        <a:spcAft>
                          <a:spcPts val="0"/>
                        </a:spcAft>
                      </a:pPr>
                      <a:r>
                        <a:rPr lang="tr-TR" sz="1400" dirty="0">
                          <a:latin typeface="Times New Roman" pitchFamily="18" charset="0"/>
                          <a:ea typeface="Calibri"/>
                          <a:cs typeface="Times New Roman" pitchFamily="18" charset="0"/>
                        </a:rPr>
                        <a:t>3</a:t>
                      </a: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spcAft>
                          <a:spcPts val="0"/>
                        </a:spcAft>
                      </a:pPr>
                      <a:r>
                        <a:rPr lang="tr-TR" sz="1400">
                          <a:latin typeface="Times New Roman" pitchFamily="18" charset="0"/>
                          <a:ea typeface="Calibri"/>
                          <a:cs typeface="Times New Roman" pitchFamily="18" charset="0"/>
                        </a:rPr>
                        <a:t>Yazarlar Okullarda Projesi  Etkinlikleri</a:t>
                      </a: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just">
                        <a:spcAft>
                          <a:spcPts val="0"/>
                        </a:spcAft>
                      </a:pPr>
                      <a:r>
                        <a:rPr lang="tr-TR" sz="1400" dirty="0">
                          <a:latin typeface="Times New Roman" pitchFamily="18" charset="0"/>
                          <a:ea typeface="Calibri"/>
                          <a:cs typeface="Times New Roman" pitchFamily="18" charset="0"/>
                        </a:rPr>
                        <a:t>Yazarlar Okullarda Projesinin esas ve usullerinin okullara duyurulması ve Yapılacak etkinliklerin belirlenmesi</a:t>
                      </a: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spcAft>
                          <a:spcPts val="0"/>
                        </a:spcAft>
                      </a:pPr>
                      <a:r>
                        <a:rPr lang="tr-TR" sz="1400" dirty="0">
                          <a:latin typeface="Times New Roman" pitchFamily="18" charset="0"/>
                          <a:ea typeface="Calibri"/>
                          <a:cs typeface="Times New Roman" pitchFamily="18" charset="0"/>
                        </a:rPr>
                        <a:t>31.12.2014</a:t>
                      </a: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r>
              <a:tr h="740725">
                <a:tc>
                  <a:txBody>
                    <a:bodyPr/>
                    <a:lstStyle/>
                    <a:p>
                      <a:pPr algn="ctr">
                        <a:spcAft>
                          <a:spcPts val="0"/>
                        </a:spcAft>
                      </a:pPr>
                      <a:r>
                        <a:rPr lang="tr-TR" sz="1400" dirty="0">
                          <a:latin typeface="Times New Roman" pitchFamily="18" charset="0"/>
                          <a:ea typeface="Calibri"/>
                          <a:cs typeface="Times New Roman" pitchFamily="18" charset="0"/>
                        </a:rPr>
                        <a:t>4</a:t>
                      </a: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spcAft>
                          <a:spcPts val="0"/>
                        </a:spcAft>
                      </a:pPr>
                      <a:r>
                        <a:rPr lang="tr-TR" sz="1400" dirty="0">
                          <a:latin typeface="Times New Roman" pitchFamily="18" charset="0"/>
                          <a:ea typeface="Calibri"/>
                          <a:cs typeface="Times New Roman" pitchFamily="18" charset="0"/>
                        </a:rPr>
                        <a:t>Yazarlar Okullarda Projesinde Görsellerin sisteme girilmesi</a:t>
                      </a: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just">
                        <a:spcAft>
                          <a:spcPts val="0"/>
                        </a:spcAft>
                      </a:pPr>
                      <a:r>
                        <a:rPr lang="tr-TR" sz="1400" dirty="0">
                          <a:latin typeface="Times New Roman" pitchFamily="18" charset="0"/>
                          <a:ea typeface="Calibri"/>
                          <a:cs typeface="Times New Roman" pitchFamily="18" charset="0"/>
                        </a:rPr>
                        <a:t>Proje Kapsamında Aralık 2014 tarihine kadar yapılan etkinliklerin sunum ve resimlerin </a:t>
                      </a:r>
                      <a:r>
                        <a:rPr lang="tr-TR" sz="1400" dirty="0" err="1">
                          <a:latin typeface="Times New Roman" pitchFamily="18" charset="0"/>
                          <a:ea typeface="Calibri"/>
                          <a:cs typeface="Times New Roman" pitchFamily="18" charset="0"/>
                        </a:rPr>
                        <a:t>istmem</a:t>
                      </a:r>
                      <a:r>
                        <a:rPr lang="tr-TR" sz="1400" dirty="0">
                          <a:latin typeface="Times New Roman" pitchFamily="18" charset="0"/>
                          <a:ea typeface="Calibri"/>
                          <a:cs typeface="Times New Roman" pitchFamily="18" charset="0"/>
                        </a:rPr>
                        <a:t>.com adresine girilmesi</a:t>
                      </a: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spcAft>
                          <a:spcPts val="0"/>
                        </a:spcAft>
                      </a:pPr>
                      <a:r>
                        <a:rPr lang="tr-TR" sz="1400" dirty="0">
                          <a:latin typeface="Times New Roman" pitchFamily="18" charset="0"/>
                          <a:ea typeface="Calibri"/>
                          <a:cs typeface="Times New Roman" pitchFamily="18" charset="0"/>
                        </a:rPr>
                        <a:t>06.01.2015</a:t>
                      </a: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r>
              <a:tr h="740725">
                <a:tc>
                  <a:txBody>
                    <a:bodyPr/>
                    <a:lstStyle/>
                    <a:p>
                      <a:pPr algn="ctr">
                        <a:spcAft>
                          <a:spcPts val="0"/>
                        </a:spcAft>
                      </a:pPr>
                      <a:r>
                        <a:rPr lang="tr-TR" sz="1400">
                          <a:latin typeface="Times New Roman" pitchFamily="18" charset="0"/>
                          <a:ea typeface="Calibri"/>
                          <a:cs typeface="Times New Roman" pitchFamily="18" charset="0"/>
                        </a:rPr>
                        <a:t>5</a:t>
                      </a: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spcAft>
                          <a:spcPts val="0"/>
                        </a:spcAft>
                      </a:pPr>
                      <a:r>
                        <a:rPr lang="tr-TR" sz="1400">
                          <a:latin typeface="Times New Roman" pitchFamily="18" charset="0"/>
                          <a:ea typeface="Calibri"/>
                          <a:cs typeface="Times New Roman" pitchFamily="18" charset="0"/>
                        </a:rPr>
                        <a:t>Yazarlar Okullarda Kaymakamlık Onayı</a:t>
                      </a: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just">
                        <a:spcAft>
                          <a:spcPts val="0"/>
                        </a:spcAft>
                      </a:pPr>
                      <a:r>
                        <a:rPr lang="tr-TR" sz="1400" dirty="0">
                          <a:latin typeface="Times New Roman" pitchFamily="18" charset="0"/>
                          <a:ea typeface="Calibri"/>
                          <a:cs typeface="Times New Roman" pitchFamily="18" charset="0"/>
                        </a:rPr>
                        <a:t>Yazarlar Okullarda Projesi kapsamında Kaymakamlık Onayının alınarak okullara duyurulması ve etkinliklerin başlatılması.</a:t>
                      </a: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spcAft>
                          <a:spcPts val="0"/>
                        </a:spcAft>
                      </a:pPr>
                      <a:r>
                        <a:rPr lang="tr-TR" sz="1400" dirty="0">
                          <a:latin typeface="Times New Roman" pitchFamily="18" charset="0"/>
                          <a:ea typeface="Calibri"/>
                          <a:cs typeface="Times New Roman" pitchFamily="18" charset="0"/>
                        </a:rPr>
                        <a:t>09.01.2015</a:t>
                      </a: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r>
              <a:tr h="847137">
                <a:tc>
                  <a:txBody>
                    <a:bodyPr/>
                    <a:lstStyle/>
                    <a:p>
                      <a:pPr algn="ctr">
                        <a:spcAft>
                          <a:spcPts val="0"/>
                        </a:spcAft>
                      </a:pPr>
                      <a:r>
                        <a:rPr lang="tr-TR" sz="1400">
                          <a:latin typeface="Times New Roman" pitchFamily="18" charset="0"/>
                          <a:ea typeface="Calibri"/>
                          <a:cs typeface="Times New Roman" pitchFamily="18" charset="0"/>
                        </a:rPr>
                        <a:t>6</a:t>
                      </a: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spcAft>
                          <a:spcPts val="0"/>
                        </a:spcAft>
                      </a:pPr>
                      <a:r>
                        <a:rPr lang="tr-TR" sz="1400">
                          <a:latin typeface="Times New Roman" pitchFamily="18" charset="0"/>
                          <a:ea typeface="Calibri"/>
                          <a:cs typeface="Times New Roman" pitchFamily="18" charset="0"/>
                        </a:rPr>
                        <a:t>Yazarlar Okullarda Projesinin Gelişimi</a:t>
                      </a: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just">
                        <a:spcAft>
                          <a:spcPts val="0"/>
                        </a:spcAft>
                      </a:pPr>
                      <a:r>
                        <a:rPr lang="tr-TR" sz="1400" dirty="0">
                          <a:latin typeface="Times New Roman" pitchFamily="18" charset="0"/>
                          <a:ea typeface="Calibri"/>
                          <a:cs typeface="Times New Roman" pitchFamily="18" charset="0"/>
                        </a:rPr>
                        <a:t>Yazarlar Okullarda Projesinin 2.dönem uygulamalarına  geçilmesi ve en az 3 yazarın okullarda etkinlik yapılması hususunda takvim belirlenmesi</a:t>
                      </a: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spcAft>
                          <a:spcPts val="0"/>
                        </a:spcAft>
                      </a:pPr>
                      <a:r>
                        <a:rPr lang="tr-TR" sz="1400" dirty="0">
                          <a:latin typeface="Times New Roman" pitchFamily="18" charset="0"/>
                          <a:ea typeface="Calibri"/>
                          <a:cs typeface="Times New Roman" pitchFamily="18" charset="0"/>
                        </a:rPr>
                        <a:t>10.02.2015-27.02.2015</a:t>
                      </a: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r>
              <a:tr h="847137">
                <a:tc>
                  <a:txBody>
                    <a:bodyPr/>
                    <a:lstStyle/>
                    <a:p>
                      <a:pPr algn="ctr">
                        <a:spcAft>
                          <a:spcPts val="0"/>
                        </a:spcAft>
                      </a:pPr>
                      <a:r>
                        <a:rPr lang="tr-TR" sz="1400">
                          <a:latin typeface="Times New Roman" pitchFamily="18" charset="0"/>
                          <a:ea typeface="Calibri"/>
                          <a:cs typeface="Times New Roman" pitchFamily="18" charset="0"/>
                        </a:rPr>
                        <a:t>7</a:t>
                      </a: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spcAft>
                          <a:spcPts val="0"/>
                        </a:spcAft>
                      </a:pPr>
                      <a:r>
                        <a:rPr lang="tr-TR" sz="1400">
                          <a:latin typeface="Times New Roman" pitchFamily="18" charset="0"/>
                          <a:ea typeface="Calibri"/>
                          <a:cs typeface="Times New Roman" pitchFamily="18" charset="0"/>
                        </a:rPr>
                        <a:t>Yazarlar Okullarda Projesinin Komisyonları</a:t>
                      </a: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just">
                        <a:spcAft>
                          <a:spcPts val="0"/>
                        </a:spcAft>
                      </a:pPr>
                      <a:r>
                        <a:rPr lang="tr-TR" sz="1400" dirty="0">
                          <a:latin typeface="Times New Roman" pitchFamily="18" charset="0"/>
                          <a:ea typeface="Calibri"/>
                          <a:cs typeface="Times New Roman" pitchFamily="18" charset="0"/>
                        </a:rPr>
                        <a:t>Yazarlar Okullarda Projesi Kapsamında okul koordinatör öğretmen ve Okul komisyon üyelerinin oluşturularak etkinliklerin düzenli olarak yürütülmesi</a:t>
                      </a: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spcAft>
                          <a:spcPts val="0"/>
                        </a:spcAft>
                      </a:pPr>
                      <a:r>
                        <a:rPr lang="tr-TR" sz="1400" dirty="0">
                          <a:latin typeface="Times New Roman" pitchFamily="18" charset="0"/>
                          <a:ea typeface="Calibri"/>
                          <a:cs typeface="Times New Roman" pitchFamily="18" charset="0"/>
                        </a:rPr>
                        <a:t>09.01.2015-30.05.2015</a:t>
                      </a: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r>
            </a:tbl>
          </a:graphicData>
        </a:graphic>
      </p:graphicFrame>
      <p:sp>
        <p:nvSpPr>
          <p:cNvPr id="15361" name="Rectangle 1"/>
          <p:cNvSpPr>
            <a:spLocks noChangeArrowheads="1"/>
          </p:cNvSpPr>
          <p:nvPr/>
        </p:nvSpPr>
        <p:spPr bwMode="auto">
          <a:xfrm>
            <a:off x="0" y="-20028"/>
            <a:ext cx="9144000" cy="1231106"/>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BAYRAMPAŞA İLÇE MİLLİ EĞİTİM MÜDÜRLÜĞÜ </a:t>
            </a:r>
            <a:endParaRPr kumimoji="0" lang="tr-T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STRAREJİ GELİŞTİRME BÖLÜMÜ </a:t>
            </a:r>
            <a:endParaRPr kumimoji="0" lang="tr-T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SOSYAL ETKİNLİKLER ÇALIŞMA TAKVİMİ</a:t>
            </a:r>
            <a:endParaRPr kumimoji="0" lang="tr-T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(Yazarlar Okullarda Projesi)</a:t>
            </a:r>
            <a:endParaRPr kumimoji="0" lang="tr-T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ctrTitle"/>
          </p:nvPr>
        </p:nvSpPr>
        <p:spPr>
          <a:xfrm>
            <a:off x="0" y="1"/>
            <a:ext cx="8928992" cy="908720"/>
          </a:xfrm>
        </p:spPr>
        <p:style>
          <a:lnRef idx="1">
            <a:schemeClr val="accent2"/>
          </a:lnRef>
          <a:fillRef idx="2">
            <a:schemeClr val="accent2"/>
          </a:fillRef>
          <a:effectRef idx="1">
            <a:schemeClr val="accent2"/>
          </a:effectRef>
          <a:fontRef idx="minor">
            <a:schemeClr val="dk1"/>
          </a:fontRef>
        </p:style>
        <p:txBody>
          <a:bodyPr>
            <a:noAutofit/>
          </a:bodyPr>
          <a:lstStyle/>
          <a:p>
            <a:r>
              <a:rPr lang="tr-TR" sz="3200" b="1" dirty="0" smtClean="0">
                <a:solidFill>
                  <a:srgbClr val="FF0000"/>
                </a:solidFill>
              </a:rPr>
              <a:t>BAYRAMPAŞA İLÇE MİLLİ EĞİTİM MÜDÜRLÜĞÜ YAZARLAR OKULLARDA PROJESİ ETKİNLİKLERİ</a:t>
            </a:r>
            <a:endParaRPr lang="tr-TR" sz="3200" b="1" dirty="0">
              <a:solidFill>
                <a:srgbClr val="FF0000"/>
              </a:solidFill>
            </a:endParaRPr>
          </a:p>
        </p:txBody>
      </p:sp>
      <p:pic>
        <p:nvPicPr>
          <p:cNvPr id="5" name="4 Resim" descr="https://scontent-a-fra.xx.fbcdn.net/hphotos-xap1/v/t1.0-9/944338_3066226549918_577532562_n.jpg?oh=a20841a750783c487adf7a14a01e2953&amp;oe=556F1DFC"/>
          <p:cNvPicPr/>
          <p:nvPr/>
        </p:nvPicPr>
        <p:blipFill>
          <a:blip r:embed="rId2" cstate="print"/>
          <a:srcRect/>
          <a:stretch>
            <a:fillRect/>
          </a:stretch>
        </p:blipFill>
        <p:spPr bwMode="auto">
          <a:xfrm>
            <a:off x="107504" y="2924944"/>
            <a:ext cx="4248472" cy="3528392"/>
          </a:xfrm>
          <a:prstGeom prst="rect">
            <a:avLst/>
          </a:prstGeom>
          <a:noFill/>
          <a:ln w="9525">
            <a:noFill/>
            <a:miter lim="800000"/>
            <a:headEnd/>
            <a:tailEnd/>
          </a:ln>
        </p:spPr>
      </p:pic>
      <p:graphicFrame>
        <p:nvGraphicFramePr>
          <p:cNvPr id="6" name="5 Tablo"/>
          <p:cNvGraphicFramePr>
            <a:graphicFrameLocks noGrp="1"/>
          </p:cNvGraphicFramePr>
          <p:nvPr/>
        </p:nvGraphicFramePr>
        <p:xfrm>
          <a:off x="395536" y="980728"/>
          <a:ext cx="7296472" cy="1737360"/>
        </p:xfrm>
        <a:graphic>
          <a:graphicData uri="http://schemas.openxmlformats.org/drawingml/2006/table">
            <a:tbl>
              <a:tblPr firstRow="1" bandRow="1">
                <a:tableStyleId>{3B4B98B0-60AC-42C2-AFA5-B58CD77FA1E5}</a:tableStyleId>
              </a:tblPr>
              <a:tblGrid>
                <a:gridCol w="7296472"/>
              </a:tblGrid>
              <a:tr h="370840">
                <a:tc>
                  <a:txBody>
                    <a:bodyPr/>
                    <a:lstStyle/>
                    <a:p>
                      <a:pPr algn="ctr"/>
                      <a:r>
                        <a:rPr lang="tr-TR" dirty="0" smtClean="0"/>
                        <a:t>NURİ</a:t>
                      </a:r>
                      <a:r>
                        <a:rPr lang="tr-TR" baseline="0" dirty="0" smtClean="0"/>
                        <a:t> ÖRS ORTAOKULU 18 ARALIK 2014 ETKİNLİKLERİ</a:t>
                      </a:r>
                    </a:p>
                    <a:p>
                      <a:r>
                        <a:rPr lang="tr-TR" baseline="0" dirty="0" smtClean="0"/>
                        <a:t>YAZARLAR </a:t>
                      </a:r>
                    </a:p>
                    <a:p>
                      <a:r>
                        <a:rPr lang="tr-TR" sz="1800" b="1" kern="1200" dirty="0" smtClean="0">
                          <a:solidFill>
                            <a:schemeClr val="tx1"/>
                          </a:solidFill>
                          <a:latin typeface="+mn-lt"/>
                          <a:ea typeface="+mn-ea"/>
                          <a:cs typeface="+mn-cs"/>
                        </a:rPr>
                        <a:t>Koray Avcı ÇAKMAN-----ALMARPA’NIN GİZEMİ</a:t>
                      </a:r>
                    </a:p>
                    <a:p>
                      <a:r>
                        <a:rPr lang="tr-TR" sz="1800" b="1" kern="1200" dirty="0" smtClean="0">
                          <a:solidFill>
                            <a:schemeClr val="tx1"/>
                          </a:solidFill>
                          <a:latin typeface="+mn-lt"/>
                          <a:ea typeface="+mn-ea"/>
                          <a:cs typeface="+mn-cs"/>
                        </a:rPr>
                        <a:t>Lütfi GÜLŞEN-------BİR ÇOCUĞUN HAYAT BAŞARISI</a:t>
                      </a:r>
                    </a:p>
                    <a:p>
                      <a:r>
                        <a:rPr lang="tr-TR" sz="1800" b="1" kern="1200" dirty="0" smtClean="0">
                          <a:solidFill>
                            <a:schemeClr val="tx1"/>
                          </a:solidFill>
                          <a:latin typeface="+mn-lt"/>
                          <a:ea typeface="+mn-ea"/>
                          <a:cs typeface="+mn-cs"/>
                        </a:rPr>
                        <a:t>Aslı DER-----Büyük tuzak</a:t>
                      </a:r>
                    </a:p>
                    <a:p>
                      <a:pPr algn="ctr"/>
                      <a:endParaRPr lang="tr-TR" dirty="0"/>
                    </a:p>
                  </a:txBody>
                  <a:tcPr/>
                </a:tc>
              </a:tr>
            </a:tbl>
          </a:graphicData>
        </a:graphic>
      </p:graphicFrame>
      <p:pic>
        <p:nvPicPr>
          <p:cNvPr id="7" name="6 Resim" descr="https://scontent-a-fra.xx.fbcdn.net/hphotos-xaf1/v/t1.0-9/179109_3058337552698_36341403_n.jpg?oh=eaa9ecec2a77a5815ca825572e4cd517&amp;oe=553EFF51"/>
          <p:cNvPicPr/>
          <p:nvPr/>
        </p:nvPicPr>
        <p:blipFill>
          <a:blip r:embed="rId3" cstate="print"/>
          <a:srcRect/>
          <a:stretch>
            <a:fillRect/>
          </a:stretch>
        </p:blipFill>
        <p:spPr bwMode="auto">
          <a:xfrm>
            <a:off x="4355976" y="2924944"/>
            <a:ext cx="4788024" cy="35702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ctrTitle"/>
          </p:nvPr>
        </p:nvSpPr>
        <p:spPr>
          <a:xfrm>
            <a:off x="0" y="1"/>
            <a:ext cx="8928992" cy="908720"/>
          </a:xfrm>
        </p:spPr>
        <p:style>
          <a:lnRef idx="1">
            <a:schemeClr val="accent2"/>
          </a:lnRef>
          <a:fillRef idx="2">
            <a:schemeClr val="accent2"/>
          </a:fillRef>
          <a:effectRef idx="1">
            <a:schemeClr val="accent2"/>
          </a:effectRef>
          <a:fontRef idx="minor">
            <a:schemeClr val="dk1"/>
          </a:fontRef>
        </p:style>
        <p:txBody>
          <a:bodyPr>
            <a:noAutofit/>
          </a:bodyPr>
          <a:lstStyle/>
          <a:p>
            <a:r>
              <a:rPr lang="tr-TR" sz="3200" b="1" dirty="0" smtClean="0">
                <a:solidFill>
                  <a:srgbClr val="FF0000"/>
                </a:solidFill>
              </a:rPr>
              <a:t>BAYRAMPAŞA İLÇE MİLLİ EĞİTİM MÜDÜRLÜĞÜ YAZARLAR OKULLARDA PROJESİ ETKİNLİKLERİ</a:t>
            </a:r>
            <a:endParaRPr lang="tr-TR" sz="3200" b="1" dirty="0">
              <a:solidFill>
                <a:srgbClr val="FF0000"/>
              </a:solidFill>
            </a:endParaRPr>
          </a:p>
        </p:txBody>
      </p:sp>
      <p:graphicFrame>
        <p:nvGraphicFramePr>
          <p:cNvPr id="6" name="5 Tablo"/>
          <p:cNvGraphicFramePr>
            <a:graphicFrameLocks noGrp="1"/>
          </p:cNvGraphicFramePr>
          <p:nvPr/>
        </p:nvGraphicFramePr>
        <p:xfrm>
          <a:off x="395536" y="980728"/>
          <a:ext cx="7296472" cy="1463040"/>
        </p:xfrm>
        <a:graphic>
          <a:graphicData uri="http://schemas.openxmlformats.org/drawingml/2006/table">
            <a:tbl>
              <a:tblPr firstRow="1" bandRow="1">
                <a:tableStyleId>{3B4B98B0-60AC-42C2-AFA5-B58CD77FA1E5}</a:tableStyleId>
              </a:tblPr>
              <a:tblGrid>
                <a:gridCol w="7296472"/>
              </a:tblGrid>
              <a:tr h="1296144">
                <a:tc>
                  <a:txBody>
                    <a:bodyPr/>
                    <a:lstStyle/>
                    <a:p>
                      <a:pPr algn="ctr"/>
                      <a:r>
                        <a:rPr lang="tr-TR" dirty="0" smtClean="0"/>
                        <a:t>NURİ</a:t>
                      </a:r>
                      <a:r>
                        <a:rPr lang="tr-TR" baseline="0" dirty="0" smtClean="0"/>
                        <a:t> ÖRS ORTAOKULU 18 ARALIK 2014 ETKİNLİKLERİ</a:t>
                      </a:r>
                    </a:p>
                    <a:p>
                      <a:r>
                        <a:rPr lang="tr-TR" baseline="0" dirty="0" smtClean="0"/>
                        <a:t>YAZARLAR </a:t>
                      </a:r>
                    </a:p>
                    <a:p>
                      <a:r>
                        <a:rPr lang="tr-TR" sz="1800" b="1" kern="1200" dirty="0" smtClean="0">
                          <a:solidFill>
                            <a:schemeClr val="tx1"/>
                          </a:solidFill>
                          <a:latin typeface="+mn-lt"/>
                          <a:ea typeface="+mn-ea"/>
                          <a:cs typeface="+mn-cs"/>
                        </a:rPr>
                        <a:t>Koray Avcı ÇAKMAN-----ALMARPA’NIN GİZEMİ</a:t>
                      </a:r>
                    </a:p>
                    <a:p>
                      <a:r>
                        <a:rPr lang="tr-TR" sz="1800" b="1" kern="1200" dirty="0" smtClean="0">
                          <a:solidFill>
                            <a:schemeClr val="tx1"/>
                          </a:solidFill>
                          <a:latin typeface="+mn-lt"/>
                          <a:ea typeface="+mn-ea"/>
                          <a:cs typeface="+mn-cs"/>
                        </a:rPr>
                        <a:t>Lütfi GÜLŞEN-------BİR ÇOCUĞUN HAYAT BAŞARISI</a:t>
                      </a:r>
                    </a:p>
                    <a:p>
                      <a:r>
                        <a:rPr lang="tr-TR" sz="1800" b="1" kern="1200" dirty="0" smtClean="0">
                          <a:solidFill>
                            <a:schemeClr val="tx1"/>
                          </a:solidFill>
                          <a:latin typeface="+mn-lt"/>
                          <a:ea typeface="+mn-ea"/>
                          <a:cs typeface="+mn-cs"/>
                        </a:rPr>
                        <a:t>Aslı DER-----Büyük tuzak</a:t>
                      </a:r>
                    </a:p>
                  </a:txBody>
                  <a:tcPr/>
                </a:tc>
              </a:tr>
            </a:tbl>
          </a:graphicData>
        </a:graphic>
      </p:graphicFrame>
      <p:pic>
        <p:nvPicPr>
          <p:cNvPr id="8" name="7 Resim" descr="https://fbcdn-sphotos-e-a.akamaihd.net/hphotos-ak-frc3/v/t1.0-9/944160_3058335592649_722074199_n.jpg?oh=60dfba2655befbd33ea97520a28c2fc8&amp;oe=552E60E9&amp;__gda__=1429251926_0f0e64f167b1a75f0ba7dcd7fc16eb18"/>
          <p:cNvPicPr/>
          <p:nvPr/>
        </p:nvPicPr>
        <p:blipFill>
          <a:blip r:embed="rId2" cstate="print"/>
          <a:srcRect/>
          <a:stretch>
            <a:fillRect/>
          </a:stretch>
        </p:blipFill>
        <p:spPr bwMode="auto">
          <a:xfrm>
            <a:off x="179512" y="2852936"/>
            <a:ext cx="4176464" cy="3744416"/>
          </a:xfrm>
          <a:prstGeom prst="rect">
            <a:avLst/>
          </a:prstGeom>
          <a:noFill/>
          <a:ln w="9525">
            <a:noFill/>
            <a:miter lim="800000"/>
            <a:headEnd/>
            <a:tailEnd/>
          </a:ln>
        </p:spPr>
      </p:pic>
      <p:pic>
        <p:nvPicPr>
          <p:cNvPr id="9" name="8 Resim" descr="https://scontent-a-fra.xx.fbcdn.net/hphotos-xfa1/v/t1.0-9/10696310_1539577599616260_4338281662243125970_n.jpg?oh=89f69df60689e4e067f7b7ad86a19e32&amp;oe=55377F18"/>
          <p:cNvPicPr/>
          <p:nvPr/>
        </p:nvPicPr>
        <p:blipFill>
          <a:blip r:embed="rId3" cstate="print"/>
          <a:srcRect/>
          <a:stretch>
            <a:fillRect/>
          </a:stretch>
        </p:blipFill>
        <p:spPr bwMode="auto">
          <a:xfrm>
            <a:off x="4427984" y="2276872"/>
            <a:ext cx="4716016" cy="43286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ctrTitle"/>
          </p:nvPr>
        </p:nvSpPr>
        <p:spPr>
          <a:xfrm>
            <a:off x="0" y="1"/>
            <a:ext cx="8928992" cy="908720"/>
          </a:xfrm>
        </p:spPr>
        <p:style>
          <a:lnRef idx="1">
            <a:schemeClr val="accent2"/>
          </a:lnRef>
          <a:fillRef idx="2">
            <a:schemeClr val="accent2"/>
          </a:fillRef>
          <a:effectRef idx="1">
            <a:schemeClr val="accent2"/>
          </a:effectRef>
          <a:fontRef idx="minor">
            <a:schemeClr val="dk1"/>
          </a:fontRef>
        </p:style>
        <p:txBody>
          <a:bodyPr>
            <a:noAutofit/>
          </a:bodyPr>
          <a:lstStyle/>
          <a:p>
            <a:r>
              <a:rPr lang="tr-TR" sz="3200" b="1" dirty="0" smtClean="0">
                <a:solidFill>
                  <a:srgbClr val="FF0000"/>
                </a:solidFill>
              </a:rPr>
              <a:t>BAYRAMPAŞA İLÇE MİLLİ EĞİTİM MÜDÜRLÜĞÜ YAZARLAR OKULLARDA PROJESİ ETKİNLİKLERİ</a:t>
            </a:r>
            <a:endParaRPr lang="tr-TR" sz="3200" b="1" dirty="0">
              <a:solidFill>
                <a:srgbClr val="FF0000"/>
              </a:solidFill>
            </a:endParaRPr>
          </a:p>
        </p:txBody>
      </p:sp>
      <p:graphicFrame>
        <p:nvGraphicFramePr>
          <p:cNvPr id="6" name="5 Tablo"/>
          <p:cNvGraphicFramePr>
            <a:graphicFrameLocks noGrp="1"/>
          </p:cNvGraphicFramePr>
          <p:nvPr/>
        </p:nvGraphicFramePr>
        <p:xfrm>
          <a:off x="395536" y="980728"/>
          <a:ext cx="7296472" cy="2011680"/>
        </p:xfrm>
        <a:graphic>
          <a:graphicData uri="http://schemas.openxmlformats.org/drawingml/2006/table">
            <a:tbl>
              <a:tblPr firstRow="1" bandRow="1">
                <a:tableStyleId>{3B4B98B0-60AC-42C2-AFA5-B58CD77FA1E5}</a:tableStyleId>
              </a:tblPr>
              <a:tblGrid>
                <a:gridCol w="7296472"/>
              </a:tblGrid>
              <a:tr h="1440160">
                <a:tc>
                  <a:txBody>
                    <a:bodyPr/>
                    <a:lstStyle/>
                    <a:p>
                      <a:pPr algn="ctr"/>
                      <a:r>
                        <a:rPr lang="tr-TR" dirty="0" smtClean="0"/>
                        <a:t>MOBİL İMAM HATİP</a:t>
                      </a:r>
                      <a:r>
                        <a:rPr lang="tr-TR" baseline="0" dirty="0" smtClean="0"/>
                        <a:t> ORTAOKULU12 ARALIK 2014 ETKİNLİKLERİ</a:t>
                      </a:r>
                    </a:p>
                    <a:p>
                      <a:r>
                        <a:rPr lang="tr-TR" baseline="0" dirty="0" smtClean="0"/>
                        <a:t>YAZARLAR </a:t>
                      </a:r>
                      <a:endParaRPr lang="tr-TR" sz="1800" b="1" kern="1200" baseline="0" dirty="0" smtClean="0">
                        <a:solidFill>
                          <a:schemeClr val="tx1"/>
                        </a:solidFill>
                        <a:latin typeface="+mn-lt"/>
                        <a:ea typeface="+mn-ea"/>
                        <a:cs typeface="+mn-cs"/>
                      </a:endParaRPr>
                    </a:p>
                    <a:p>
                      <a:r>
                        <a:rPr lang="tr-TR" sz="1800" b="1" kern="1200" dirty="0" smtClean="0">
                          <a:solidFill>
                            <a:schemeClr val="tx1"/>
                          </a:solidFill>
                          <a:latin typeface="+mn-lt"/>
                          <a:ea typeface="+mn-ea"/>
                          <a:cs typeface="+mn-cs"/>
                        </a:rPr>
                        <a:t> Özkan ÖZE ile yapılan söyleşiye 350, Yavuz BAHADIROĞLU ile yapılan söyleşiye 200, Cemil TOKPINAR ile yapılan söyleşiye ise 820 öğrencimiz katılmıştır. Proje kapsamında gerçekleştirilen bu buluşmaların öğrencilerin bakış açısını genişlettiği ve onların okuma alışkanlıklarına katkıda bulunduğu görülmüştür. </a:t>
                      </a:r>
                      <a:endParaRPr lang="tr-TR" baseline="0" dirty="0" smtClean="0"/>
                    </a:p>
                  </a:txBody>
                  <a:tcPr/>
                </a:tc>
              </a:tr>
            </a:tbl>
          </a:graphicData>
        </a:graphic>
      </p:graphicFrame>
      <p:pic>
        <p:nvPicPr>
          <p:cNvPr id="7" name="6 Resim" descr="C:\Users\Mutlu\Desktop\17095515_img_1986.jpg"/>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0" y="3573016"/>
            <a:ext cx="4283968" cy="29523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9 Resim" descr="C:\Users\Mutlu\Desktop\25124519_imag0072.jpg"/>
          <p:cNvPicPr/>
          <p:nvPr/>
        </p:nvPicPr>
        <p:blipFill>
          <a:blip r:embed="rId3"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4427984" y="3573016"/>
            <a:ext cx="4464496" cy="29523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6385" name="Rectangle 1"/>
          <p:cNvSpPr>
            <a:spLocks noChangeArrowheads="1"/>
          </p:cNvSpPr>
          <p:nvPr/>
        </p:nvSpPr>
        <p:spPr bwMode="auto">
          <a:xfrm>
            <a:off x="2339752" y="3172326"/>
            <a:ext cx="324036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kumimoji="0" lang="tr-TR" b="1" i="0" u="none" strike="noStrike" cap="none" normalizeH="0" baseline="0" dirty="0" smtClean="0">
                <a:ln>
                  <a:noFill/>
                </a:ln>
                <a:solidFill>
                  <a:schemeClr val="tx1"/>
                </a:solidFill>
                <a:effectLst/>
                <a:ea typeface="Calibri" pitchFamily="34" charset="0"/>
                <a:cs typeface="Times New Roman" pitchFamily="18" charset="0"/>
              </a:rPr>
              <a:t>YAZAR</a:t>
            </a:r>
            <a:r>
              <a:rPr kumimoji="0" lang="tr-TR" b="1" i="0" u="none" strike="noStrike" cap="none" normalizeH="0" dirty="0" smtClean="0">
                <a:ln>
                  <a:noFill/>
                </a:ln>
                <a:solidFill>
                  <a:schemeClr val="tx1"/>
                </a:solidFill>
                <a:effectLst/>
                <a:ea typeface="Calibri" pitchFamily="34" charset="0"/>
                <a:cs typeface="Times New Roman" pitchFamily="18" charset="0"/>
              </a:rPr>
              <a:t> </a:t>
            </a:r>
            <a:r>
              <a:rPr kumimoji="0" lang="tr-TR" b="1" i="0" u="none" strike="noStrike" cap="none" normalizeH="0" baseline="0" dirty="0" smtClean="0">
                <a:ln>
                  <a:noFill/>
                </a:ln>
                <a:solidFill>
                  <a:schemeClr val="tx1"/>
                </a:solidFill>
                <a:effectLst/>
                <a:ea typeface="Calibri" pitchFamily="34" charset="0"/>
                <a:cs typeface="Times New Roman" pitchFamily="18" charset="0"/>
              </a:rPr>
              <a:t>Özkan ÖZE</a:t>
            </a:r>
            <a:endParaRPr kumimoji="0" lang="tr-TR"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ctrTitle"/>
          </p:nvPr>
        </p:nvSpPr>
        <p:spPr>
          <a:xfrm>
            <a:off x="0" y="1"/>
            <a:ext cx="8928992" cy="908720"/>
          </a:xfrm>
        </p:spPr>
        <p:style>
          <a:lnRef idx="1">
            <a:schemeClr val="accent2"/>
          </a:lnRef>
          <a:fillRef idx="2">
            <a:schemeClr val="accent2"/>
          </a:fillRef>
          <a:effectRef idx="1">
            <a:schemeClr val="accent2"/>
          </a:effectRef>
          <a:fontRef idx="minor">
            <a:schemeClr val="dk1"/>
          </a:fontRef>
        </p:style>
        <p:txBody>
          <a:bodyPr>
            <a:noAutofit/>
          </a:bodyPr>
          <a:lstStyle/>
          <a:p>
            <a:r>
              <a:rPr lang="tr-TR" sz="3200" b="1" dirty="0" smtClean="0">
                <a:solidFill>
                  <a:srgbClr val="FF0000"/>
                </a:solidFill>
              </a:rPr>
              <a:t>BAYRAMPAŞA İLÇE MİLLİ EĞİTİM MÜDÜRLÜĞÜ YAZARLAR OKULLARDA PROJESİ ETKİNLİKLERİ</a:t>
            </a:r>
            <a:endParaRPr lang="tr-TR" sz="3200" b="1" dirty="0">
              <a:solidFill>
                <a:srgbClr val="FF0000"/>
              </a:solidFill>
            </a:endParaRPr>
          </a:p>
        </p:txBody>
      </p:sp>
      <p:graphicFrame>
        <p:nvGraphicFramePr>
          <p:cNvPr id="6" name="5 Tablo"/>
          <p:cNvGraphicFramePr>
            <a:graphicFrameLocks noGrp="1"/>
          </p:cNvGraphicFramePr>
          <p:nvPr/>
        </p:nvGraphicFramePr>
        <p:xfrm>
          <a:off x="395536" y="980728"/>
          <a:ext cx="7296472" cy="2011680"/>
        </p:xfrm>
        <a:graphic>
          <a:graphicData uri="http://schemas.openxmlformats.org/drawingml/2006/table">
            <a:tbl>
              <a:tblPr firstRow="1" bandRow="1">
                <a:tableStyleId>{3B4B98B0-60AC-42C2-AFA5-B58CD77FA1E5}</a:tableStyleId>
              </a:tblPr>
              <a:tblGrid>
                <a:gridCol w="7296472"/>
              </a:tblGrid>
              <a:tr h="1440160">
                <a:tc>
                  <a:txBody>
                    <a:bodyPr/>
                    <a:lstStyle/>
                    <a:p>
                      <a:pPr algn="ctr"/>
                      <a:r>
                        <a:rPr lang="tr-TR" dirty="0" smtClean="0"/>
                        <a:t>MOBİL İMAM HATİP</a:t>
                      </a:r>
                      <a:r>
                        <a:rPr lang="tr-TR" baseline="0" dirty="0" smtClean="0"/>
                        <a:t> ORTAOKULU12 ARALIK 2014 ETKİNLİKLERİ</a:t>
                      </a:r>
                    </a:p>
                    <a:p>
                      <a:r>
                        <a:rPr lang="tr-TR" baseline="0" dirty="0" smtClean="0"/>
                        <a:t>YAZARLAR </a:t>
                      </a:r>
                      <a:endParaRPr lang="tr-TR" sz="1800" b="1" kern="1200" baseline="0" dirty="0" smtClean="0">
                        <a:solidFill>
                          <a:schemeClr val="tx1"/>
                        </a:solidFill>
                        <a:latin typeface="+mn-lt"/>
                        <a:ea typeface="+mn-ea"/>
                        <a:cs typeface="+mn-cs"/>
                      </a:endParaRPr>
                    </a:p>
                    <a:p>
                      <a:r>
                        <a:rPr lang="tr-TR" sz="1800" b="1" kern="1200" dirty="0" smtClean="0">
                          <a:solidFill>
                            <a:schemeClr val="tx1"/>
                          </a:solidFill>
                          <a:latin typeface="+mn-lt"/>
                          <a:ea typeface="+mn-ea"/>
                          <a:cs typeface="+mn-cs"/>
                        </a:rPr>
                        <a:t> Özkan ÖZE ile yapılan söyleşiye 350, Yavuz BAHADIROĞLU ile yapılan söyleşiye 200, Cemil TOKPINAR ile yapılan söyleşiye ise 820 öğrencimiz katılmıştır. Proje kapsamında gerçekleştirilen bu buluşmaların öğrencilerin bakış açısını genişlettiği ve onların okuma alışkanlıklarına katkıda bulunduğu görülmüştür. </a:t>
                      </a:r>
                      <a:endParaRPr lang="tr-TR" baseline="0" dirty="0" smtClean="0"/>
                    </a:p>
                  </a:txBody>
                  <a:tcPr/>
                </a:tc>
              </a:tr>
            </a:tbl>
          </a:graphicData>
        </a:graphic>
      </p:graphicFrame>
      <p:sp>
        <p:nvSpPr>
          <p:cNvPr id="16385" name="Rectangle 1"/>
          <p:cNvSpPr>
            <a:spLocks noChangeArrowheads="1"/>
          </p:cNvSpPr>
          <p:nvPr/>
        </p:nvSpPr>
        <p:spPr bwMode="auto">
          <a:xfrm>
            <a:off x="2339752" y="3172326"/>
            <a:ext cx="324036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kumimoji="0" lang="tr-TR" b="1" i="0" u="none" strike="noStrike" cap="none" normalizeH="0" baseline="0" dirty="0" smtClean="0">
                <a:ln>
                  <a:noFill/>
                </a:ln>
                <a:solidFill>
                  <a:schemeClr val="tx1"/>
                </a:solidFill>
                <a:effectLst/>
                <a:ea typeface="Calibri" pitchFamily="34" charset="0"/>
                <a:cs typeface="Times New Roman" pitchFamily="18" charset="0"/>
              </a:rPr>
              <a:t>YAZAR</a:t>
            </a:r>
            <a:r>
              <a:rPr kumimoji="0" lang="tr-TR" b="1" i="0" u="none" strike="noStrike" cap="none" normalizeH="0" dirty="0" smtClean="0">
                <a:ln>
                  <a:noFill/>
                </a:ln>
                <a:solidFill>
                  <a:schemeClr val="tx1"/>
                </a:solidFill>
                <a:effectLst/>
                <a:ea typeface="Calibri" pitchFamily="34" charset="0"/>
                <a:cs typeface="Times New Roman" pitchFamily="18" charset="0"/>
              </a:rPr>
              <a:t> </a:t>
            </a:r>
            <a:r>
              <a:rPr kumimoji="0" lang="tr-TR" b="1" i="0" u="none" strike="noStrike" cap="none" normalizeH="0" baseline="0" dirty="0" smtClean="0">
                <a:ln>
                  <a:noFill/>
                </a:ln>
                <a:solidFill>
                  <a:schemeClr val="tx1"/>
                </a:solidFill>
                <a:effectLst/>
                <a:ea typeface="Calibri" pitchFamily="34" charset="0"/>
                <a:cs typeface="Times New Roman" pitchFamily="18" charset="0"/>
              </a:rPr>
              <a:t>Özkan ÖZE</a:t>
            </a:r>
            <a:endParaRPr kumimoji="0" lang="tr-TR" b="0" i="0" u="none" strike="noStrike" cap="none" normalizeH="0" baseline="0" dirty="0" smtClean="0">
              <a:ln>
                <a:noFill/>
              </a:ln>
              <a:solidFill>
                <a:schemeClr val="tx1"/>
              </a:solidFill>
              <a:effectLst/>
              <a:cs typeface="Arial" pitchFamily="34" charset="0"/>
            </a:endParaRPr>
          </a:p>
        </p:txBody>
      </p:sp>
      <p:pic>
        <p:nvPicPr>
          <p:cNvPr id="8" name="7 Resim" descr="C:\Users\Mutlu\Desktop\17100027_img_2007.jpg"/>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0" y="3717032"/>
            <a:ext cx="3923928" cy="28083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8 Resim" descr="C:\Users\Mutlu\Desktop\17095704_img_1998.jpg"/>
          <p:cNvPicPr/>
          <p:nvPr/>
        </p:nvPicPr>
        <p:blipFill>
          <a:blip r:embed="rId3"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4355976" y="3645024"/>
            <a:ext cx="4788024" cy="30243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ctrTitle"/>
          </p:nvPr>
        </p:nvSpPr>
        <p:spPr>
          <a:xfrm>
            <a:off x="0" y="1"/>
            <a:ext cx="8928992" cy="908720"/>
          </a:xfrm>
        </p:spPr>
        <p:style>
          <a:lnRef idx="1">
            <a:schemeClr val="accent2"/>
          </a:lnRef>
          <a:fillRef idx="2">
            <a:schemeClr val="accent2"/>
          </a:fillRef>
          <a:effectRef idx="1">
            <a:schemeClr val="accent2"/>
          </a:effectRef>
          <a:fontRef idx="minor">
            <a:schemeClr val="dk1"/>
          </a:fontRef>
        </p:style>
        <p:txBody>
          <a:bodyPr>
            <a:noAutofit/>
          </a:bodyPr>
          <a:lstStyle/>
          <a:p>
            <a:r>
              <a:rPr lang="tr-TR" sz="3200" b="1" dirty="0" smtClean="0">
                <a:solidFill>
                  <a:srgbClr val="FF0000"/>
                </a:solidFill>
              </a:rPr>
              <a:t>BAYRAMPAŞA İLÇE MİLLİ EĞİTİM MÜDÜRLÜĞÜ YAZARLAR OKULLARDA PROJESİ ETKİNLİKLERİ</a:t>
            </a:r>
            <a:endParaRPr lang="tr-TR" sz="3200" b="1" dirty="0">
              <a:solidFill>
                <a:srgbClr val="FF0000"/>
              </a:solidFill>
            </a:endParaRPr>
          </a:p>
        </p:txBody>
      </p:sp>
      <p:graphicFrame>
        <p:nvGraphicFramePr>
          <p:cNvPr id="6" name="5 Tablo"/>
          <p:cNvGraphicFramePr>
            <a:graphicFrameLocks noGrp="1"/>
          </p:cNvGraphicFramePr>
          <p:nvPr/>
        </p:nvGraphicFramePr>
        <p:xfrm>
          <a:off x="395536" y="980728"/>
          <a:ext cx="7296472" cy="2011680"/>
        </p:xfrm>
        <a:graphic>
          <a:graphicData uri="http://schemas.openxmlformats.org/drawingml/2006/table">
            <a:tbl>
              <a:tblPr firstRow="1" bandRow="1">
                <a:tableStyleId>{3B4B98B0-60AC-42C2-AFA5-B58CD77FA1E5}</a:tableStyleId>
              </a:tblPr>
              <a:tblGrid>
                <a:gridCol w="7296472"/>
              </a:tblGrid>
              <a:tr h="1440160">
                <a:tc>
                  <a:txBody>
                    <a:bodyPr/>
                    <a:lstStyle/>
                    <a:p>
                      <a:pPr algn="ctr"/>
                      <a:r>
                        <a:rPr lang="tr-TR" dirty="0" smtClean="0"/>
                        <a:t>MOBİL İMAM HATİP</a:t>
                      </a:r>
                      <a:r>
                        <a:rPr lang="tr-TR" baseline="0" dirty="0" smtClean="0"/>
                        <a:t> ORTAOKULU12 ARALIK 2014 ETKİNLİKLERİ</a:t>
                      </a:r>
                    </a:p>
                    <a:p>
                      <a:r>
                        <a:rPr lang="tr-TR" baseline="0" dirty="0" smtClean="0"/>
                        <a:t>YAZARLAR </a:t>
                      </a:r>
                      <a:endParaRPr lang="tr-TR" sz="1800" b="1" kern="1200" baseline="0" dirty="0" smtClean="0">
                        <a:solidFill>
                          <a:schemeClr val="tx1"/>
                        </a:solidFill>
                        <a:latin typeface="+mn-lt"/>
                        <a:ea typeface="+mn-ea"/>
                        <a:cs typeface="+mn-cs"/>
                      </a:endParaRPr>
                    </a:p>
                    <a:p>
                      <a:r>
                        <a:rPr lang="tr-TR" sz="1800" b="1" kern="1200" dirty="0" smtClean="0">
                          <a:solidFill>
                            <a:schemeClr val="tx1"/>
                          </a:solidFill>
                          <a:latin typeface="+mn-lt"/>
                          <a:ea typeface="+mn-ea"/>
                          <a:cs typeface="+mn-cs"/>
                        </a:rPr>
                        <a:t> Özkan ÖZE ile yapılan söyleşiye 350, Yavuz BAHADIROĞLU ile yapılan söyleşiye 200, Cemil TOKPINAR ile yapılan söyleşiye ise 820 öğrencimiz katılmıştır. Proje kapsamında gerçekleştirilen bu buluşmaların öğrencilerin bakış açısını genişlettiği ve onların okuma alışkanlıklarına katkıda bulunduğu görülmüştür. </a:t>
                      </a:r>
                      <a:endParaRPr lang="tr-TR" baseline="0" dirty="0" smtClean="0"/>
                    </a:p>
                  </a:txBody>
                  <a:tcPr/>
                </a:tc>
              </a:tr>
            </a:tbl>
          </a:graphicData>
        </a:graphic>
      </p:graphicFrame>
      <p:sp>
        <p:nvSpPr>
          <p:cNvPr id="16385" name="Rectangle 1"/>
          <p:cNvSpPr>
            <a:spLocks noChangeArrowheads="1"/>
          </p:cNvSpPr>
          <p:nvPr/>
        </p:nvSpPr>
        <p:spPr bwMode="auto">
          <a:xfrm>
            <a:off x="2339752" y="3172326"/>
            <a:ext cx="324036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kumimoji="0" lang="tr-TR" b="1" i="0" u="none" strike="noStrike" cap="none" normalizeH="0" baseline="0" dirty="0" smtClean="0">
                <a:ln>
                  <a:noFill/>
                </a:ln>
                <a:solidFill>
                  <a:schemeClr val="tx1"/>
                </a:solidFill>
                <a:effectLst/>
                <a:ea typeface="Calibri" pitchFamily="34" charset="0"/>
                <a:cs typeface="Times New Roman" pitchFamily="18" charset="0"/>
              </a:rPr>
              <a:t>YAZAR Cemil</a:t>
            </a:r>
            <a:r>
              <a:rPr kumimoji="0" lang="tr-TR" b="1" i="0" u="none" strike="noStrike" cap="none" normalizeH="0" dirty="0" smtClean="0">
                <a:ln>
                  <a:noFill/>
                </a:ln>
                <a:solidFill>
                  <a:schemeClr val="tx1"/>
                </a:solidFill>
                <a:effectLst/>
                <a:ea typeface="Calibri" pitchFamily="34" charset="0"/>
                <a:cs typeface="Times New Roman" pitchFamily="18" charset="0"/>
              </a:rPr>
              <a:t> TOKPINAR</a:t>
            </a:r>
            <a:endParaRPr kumimoji="0" lang="tr-TR" b="0" i="0" u="none" strike="noStrike" cap="none" normalizeH="0" baseline="0" dirty="0" smtClean="0">
              <a:ln>
                <a:noFill/>
              </a:ln>
              <a:solidFill>
                <a:schemeClr val="tx1"/>
              </a:solidFill>
              <a:effectLst/>
              <a:cs typeface="Arial" pitchFamily="34" charset="0"/>
            </a:endParaRPr>
          </a:p>
        </p:txBody>
      </p:sp>
      <p:pic>
        <p:nvPicPr>
          <p:cNvPr id="10" name="9 Resim" descr="C:\Users\Mutlu\Desktop\26112343_img_1444.jpg"/>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0" y="3501008"/>
            <a:ext cx="3923928" cy="30243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10 Resim" descr="C:\Users\Mutlu\Desktop\26112344_img_1529.jpg"/>
          <p:cNvPicPr/>
          <p:nvPr/>
        </p:nvPicPr>
        <p:blipFill>
          <a:blip r:embed="rId3"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4139952" y="3501008"/>
            <a:ext cx="4680520" cy="31683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ctrTitle"/>
          </p:nvPr>
        </p:nvSpPr>
        <p:spPr>
          <a:xfrm>
            <a:off x="0" y="1"/>
            <a:ext cx="8928992" cy="908720"/>
          </a:xfrm>
        </p:spPr>
        <p:style>
          <a:lnRef idx="1">
            <a:schemeClr val="accent2"/>
          </a:lnRef>
          <a:fillRef idx="2">
            <a:schemeClr val="accent2"/>
          </a:fillRef>
          <a:effectRef idx="1">
            <a:schemeClr val="accent2"/>
          </a:effectRef>
          <a:fontRef idx="minor">
            <a:schemeClr val="dk1"/>
          </a:fontRef>
        </p:style>
        <p:txBody>
          <a:bodyPr>
            <a:noAutofit/>
          </a:bodyPr>
          <a:lstStyle/>
          <a:p>
            <a:r>
              <a:rPr lang="tr-TR" sz="3200" b="1" dirty="0" smtClean="0">
                <a:solidFill>
                  <a:srgbClr val="FF0000"/>
                </a:solidFill>
              </a:rPr>
              <a:t>BAYRAMPAŞA İLÇE MİLLİ EĞİTİM MÜDÜRLÜĞÜ YAZARLAR OKULLARDA PROJESİ ETKİNLİKLERİ</a:t>
            </a:r>
            <a:endParaRPr lang="tr-TR" sz="3200" b="1" dirty="0">
              <a:solidFill>
                <a:srgbClr val="FF0000"/>
              </a:solidFill>
            </a:endParaRPr>
          </a:p>
        </p:txBody>
      </p:sp>
      <p:graphicFrame>
        <p:nvGraphicFramePr>
          <p:cNvPr id="6" name="5 Tablo"/>
          <p:cNvGraphicFramePr>
            <a:graphicFrameLocks noGrp="1"/>
          </p:cNvGraphicFramePr>
          <p:nvPr/>
        </p:nvGraphicFramePr>
        <p:xfrm>
          <a:off x="395536" y="980728"/>
          <a:ext cx="7296472" cy="2011680"/>
        </p:xfrm>
        <a:graphic>
          <a:graphicData uri="http://schemas.openxmlformats.org/drawingml/2006/table">
            <a:tbl>
              <a:tblPr firstRow="1" bandRow="1">
                <a:tableStyleId>{3B4B98B0-60AC-42C2-AFA5-B58CD77FA1E5}</a:tableStyleId>
              </a:tblPr>
              <a:tblGrid>
                <a:gridCol w="7296472"/>
              </a:tblGrid>
              <a:tr h="1440160">
                <a:tc>
                  <a:txBody>
                    <a:bodyPr/>
                    <a:lstStyle/>
                    <a:p>
                      <a:pPr algn="ctr"/>
                      <a:r>
                        <a:rPr lang="tr-TR" dirty="0" smtClean="0"/>
                        <a:t>MOBİL İMAM HATİP</a:t>
                      </a:r>
                      <a:r>
                        <a:rPr lang="tr-TR" baseline="0" dirty="0" smtClean="0"/>
                        <a:t> ORTAOKULU12 ARALIK 2014 ETKİNLİKLERİ</a:t>
                      </a:r>
                    </a:p>
                    <a:p>
                      <a:r>
                        <a:rPr lang="tr-TR" baseline="0" dirty="0" smtClean="0"/>
                        <a:t>YAZARLAR </a:t>
                      </a:r>
                      <a:endParaRPr lang="tr-TR" sz="1800" b="1" kern="1200" baseline="0" dirty="0" smtClean="0">
                        <a:solidFill>
                          <a:schemeClr val="tx1"/>
                        </a:solidFill>
                        <a:latin typeface="+mn-lt"/>
                        <a:ea typeface="+mn-ea"/>
                        <a:cs typeface="+mn-cs"/>
                      </a:endParaRPr>
                    </a:p>
                    <a:p>
                      <a:r>
                        <a:rPr lang="tr-TR" sz="1800" b="1" kern="1200" dirty="0" smtClean="0">
                          <a:solidFill>
                            <a:schemeClr val="tx1"/>
                          </a:solidFill>
                          <a:latin typeface="+mn-lt"/>
                          <a:ea typeface="+mn-ea"/>
                          <a:cs typeface="+mn-cs"/>
                        </a:rPr>
                        <a:t> Özkan ÖZE ile yapılan söyleşiye 350, Yavuz BAHADIROĞLU ile yapılan söyleşiye 200, Cemil TOKPINAR ile yapılan söyleşiye ise 820 öğrencimiz katılmıştır. Proje kapsamında gerçekleştirilen bu buluşmaların öğrencilerin bakış açısını genişlettiği ve onların okuma alışkanlıklarına katkıda bulunduğu görülmüştür. </a:t>
                      </a:r>
                      <a:endParaRPr lang="tr-TR" baseline="0" dirty="0" smtClean="0"/>
                    </a:p>
                  </a:txBody>
                  <a:tcPr/>
                </a:tc>
              </a:tr>
            </a:tbl>
          </a:graphicData>
        </a:graphic>
      </p:graphicFrame>
      <p:sp>
        <p:nvSpPr>
          <p:cNvPr id="16385" name="Rectangle 1"/>
          <p:cNvSpPr>
            <a:spLocks noChangeArrowheads="1"/>
          </p:cNvSpPr>
          <p:nvPr/>
        </p:nvSpPr>
        <p:spPr bwMode="auto">
          <a:xfrm>
            <a:off x="2339752" y="3172326"/>
            <a:ext cx="324036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kumimoji="0" lang="tr-TR" b="1" i="0" u="none" strike="noStrike" cap="none" normalizeH="0" baseline="0" dirty="0" smtClean="0">
                <a:ln>
                  <a:noFill/>
                </a:ln>
                <a:solidFill>
                  <a:schemeClr val="tx1"/>
                </a:solidFill>
                <a:effectLst/>
                <a:ea typeface="Calibri" pitchFamily="34" charset="0"/>
                <a:cs typeface="Times New Roman" pitchFamily="18" charset="0"/>
              </a:rPr>
              <a:t>YAZAR Cemil</a:t>
            </a:r>
            <a:r>
              <a:rPr kumimoji="0" lang="tr-TR" b="1" i="0" u="none" strike="noStrike" cap="none" normalizeH="0" dirty="0" smtClean="0">
                <a:ln>
                  <a:noFill/>
                </a:ln>
                <a:solidFill>
                  <a:schemeClr val="tx1"/>
                </a:solidFill>
                <a:effectLst/>
                <a:ea typeface="Calibri" pitchFamily="34" charset="0"/>
                <a:cs typeface="Times New Roman" pitchFamily="18" charset="0"/>
              </a:rPr>
              <a:t> TOKPINAR</a:t>
            </a:r>
            <a:endParaRPr kumimoji="0" lang="tr-TR" b="0" i="0" u="none" strike="noStrike" cap="none" normalizeH="0" baseline="0" dirty="0" smtClean="0">
              <a:ln>
                <a:noFill/>
              </a:ln>
              <a:solidFill>
                <a:schemeClr val="tx1"/>
              </a:solidFill>
              <a:effectLst/>
              <a:cs typeface="Arial" pitchFamily="34" charset="0"/>
            </a:endParaRPr>
          </a:p>
        </p:txBody>
      </p:sp>
      <p:pic>
        <p:nvPicPr>
          <p:cNvPr id="7" name="6 Resim" descr="C:\Users\Mutlu\Desktop\26112348_img_1537.jpg"/>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107504" y="3573016"/>
            <a:ext cx="3960440" cy="30243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7 Resim" descr="C:\Users\Mutlu\Desktop\26112341_img_1403.jpg"/>
          <p:cNvPicPr/>
          <p:nvPr/>
        </p:nvPicPr>
        <p:blipFill>
          <a:blip r:embed="rId3"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4283968" y="3501008"/>
            <a:ext cx="4536504" cy="31683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ctrTitle"/>
          </p:nvPr>
        </p:nvSpPr>
        <p:spPr>
          <a:xfrm>
            <a:off x="0" y="1"/>
            <a:ext cx="8928992" cy="908720"/>
          </a:xfrm>
        </p:spPr>
        <p:style>
          <a:lnRef idx="1">
            <a:schemeClr val="accent2"/>
          </a:lnRef>
          <a:fillRef idx="2">
            <a:schemeClr val="accent2"/>
          </a:fillRef>
          <a:effectRef idx="1">
            <a:schemeClr val="accent2"/>
          </a:effectRef>
          <a:fontRef idx="minor">
            <a:schemeClr val="dk1"/>
          </a:fontRef>
        </p:style>
        <p:txBody>
          <a:bodyPr>
            <a:noAutofit/>
          </a:bodyPr>
          <a:lstStyle/>
          <a:p>
            <a:r>
              <a:rPr lang="tr-TR" sz="3200" b="1" dirty="0" smtClean="0">
                <a:solidFill>
                  <a:srgbClr val="FF0000"/>
                </a:solidFill>
              </a:rPr>
              <a:t>BAYRAMPAŞA İLÇE MİLLİ EĞİTİM MÜDÜRLÜĞÜ YAZARLAR OKULLARDA PROJESİ ETKİNLİKLERİ</a:t>
            </a:r>
            <a:endParaRPr lang="tr-TR" sz="3200" b="1" dirty="0">
              <a:solidFill>
                <a:srgbClr val="FF0000"/>
              </a:solidFill>
            </a:endParaRPr>
          </a:p>
        </p:txBody>
      </p:sp>
      <p:graphicFrame>
        <p:nvGraphicFramePr>
          <p:cNvPr id="6" name="5 Tablo"/>
          <p:cNvGraphicFramePr>
            <a:graphicFrameLocks noGrp="1"/>
          </p:cNvGraphicFramePr>
          <p:nvPr/>
        </p:nvGraphicFramePr>
        <p:xfrm>
          <a:off x="395536" y="980728"/>
          <a:ext cx="7296472" cy="2011680"/>
        </p:xfrm>
        <a:graphic>
          <a:graphicData uri="http://schemas.openxmlformats.org/drawingml/2006/table">
            <a:tbl>
              <a:tblPr firstRow="1" bandRow="1">
                <a:tableStyleId>{3B4B98B0-60AC-42C2-AFA5-B58CD77FA1E5}</a:tableStyleId>
              </a:tblPr>
              <a:tblGrid>
                <a:gridCol w="7296472"/>
              </a:tblGrid>
              <a:tr h="1440160">
                <a:tc>
                  <a:txBody>
                    <a:bodyPr/>
                    <a:lstStyle/>
                    <a:p>
                      <a:pPr algn="ctr"/>
                      <a:r>
                        <a:rPr lang="tr-TR" dirty="0" smtClean="0"/>
                        <a:t>MOBİL İMAM HATİP</a:t>
                      </a:r>
                      <a:r>
                        <a:rPr lang="tr-TR" baseline="0" dirty="0" smtClean="0"/>
                        <a:t> ORTAOKULU12 ARALIK 2014 ETKİNLİKLERİ</a:t>
                      </a:r>
                    </a:p>
                    <a:p>
                      <a:r>
                        <a:rPr lang="tr-TR" baseline="0" dirty="0" smtClean="0"/>
                        <a:t>YAZARLAR </a:t>
                      </a:r>
                      <a:endParaRPr lang="tr-TR" sz="1800" b="1" kern="1200" baseline="0" dirty="0" smtClean="0">
                        <a:solidFill>
                          <a:schemeClr val="tx1"/>
                        </a:solidFill>
                        <a:latin typeface="+mn-lt"/>
                        <a:ea typeface="+mn-ea"/>
                        <a:cs typeface="+mn-cs"/>
                      </a:endParaRPr>
                    </a:p>
                    <a:p>
                      <a:r>
                        <a:rPr lang="tr-TR" sz="1800" b="1" kern="1200" dirty="0" smtClean="0">
                          <a:solidFill>
                            <a:schemeClr val="tx1"/>
                          </a:solidFill>
                          <a:latin typeface="+mn-lt"/>
                          <a:ea typeface="+mn-ea"/>
                          <a:cs typeface="+mn-cs"/>
                        </a:rPr>
                        <a:t> Özkan ÖZE ile yapılan söyleşiye 350, Yavuz BAHADIROĞLU ile yapılan söyleşiye 200, Cemil TOKPINAR ile yapılan söyleşiye ise 820 öğrencimiz katılmıştır. Proje kapsamında gerçekleştirilen bu buluşmaların öğrencilerin bakış açısını genişlettiği ve onların okuma alışkanlıklarına katkıda bulunduğu görülmüştür. </a:t>
                      </a:r>
                      <a:endParaRPr lang="tr-TR" baseline="0" dirty="0" smtClean="0"/>
                    </a:p>
                  </a:txBody>
                  <a:tcPr/>
                </a:tc>
              </a:tr>
            </a:tbl>
          </a:graphicData>
        </a:graphic>
      </p:graphicFrame>
      <p:sp>
        <p:nvSpPr>
          <p:cNvPr id="16385" name="Rectangle 1"/>
          <p:cNvSpPr>
            <a:spLocks noChangeArrowheads="1"/>
          </p:cNvSpPr>
          <p:nvPr/>
        </p:nvSpPr>
        <p:spPr bwMode="auto">
          <a:xfrm>
            <a:off x="2339752" y="3172326"/>
            <a:ext cx="324036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kumimoji="0" lang="tr-TR" b="1" i="0" u="none" strike="noStrike" cap="none" normalizeH="0" baseline="0" dirty="0" smtClean="0">
                <a:ln>
                  <a:noFill/>
                </a:ln>
                <a:solidFill>
                  <a:schemeClr val="tx1"/>
                </a:solidFill>
                <a:effectLst/>
                <a:ea typeface="Calibri" pitchFamily="34" charset="0"/>
                <a:cs typeface="Times New Roman" pitchFamily="18" charset="0"/>
              </a:rPr>
              <a:t>YAZAR Yavuz BAHADIROĞLU</a:t>
            </a:r>
            <a:endParaRPr kumimoji="0" lang="tr-TR" b="0" i="0" u="none" strike="noStrike" cap="none" normalizeH="0" baseline="0" dirty="0" smtClean="0">
              <a:ln>
                <a:noFill/>
              </a:ln>
              <a:solidFill>
                <a:schemeClr val="tx1"/>
              </a:solidFill>
              <a:effectLst/>
              <a:cs typeface="Arial" pitchFamily="34" charset="0"/>
            </a:endParaRPr>
          </a:p>
        </p:txBody>
      </p:sp>
      <p:pic>
        <p:nvPicPr>
          <p:cNvPr id="9" name="8 Resim" descr="C:\Users\Mutlu\Desktop\17161657_20141117_143723.jpg"/>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0" y="3573016"/>
            <a:ext cx="4139952" cy="29523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9 Resim" descr="C:\Users\Mutlu\Desktop\17160606_20141117_140145.jpg"/>
          <p:cNvPicPr/>
          <p:nvPr/>
        </p:nvPicPr>
        <p:blipFill>
          <a:blip r:embed="rId3"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4283968" y="3573016"/>
            <a:ext cx="4860032" cy="31683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211</TotalTime>
  <Words>1109</Words>
  <Application>Microsoft Office PowerPoint</Application>
  <PresentationFormat>Ekran Gösterisi (4:3)</PresentationFormat>
  <Paragraphs>122</Paragraphs>
  <Slides>18</Slides>
  <Notes>0</Notes>
  <HiddenSlides>0</HiddenSlides>
  <MMClips>0</MMClips>
  <ScaleCrop>false</ScaleCrop>
  <HeadingPairs>
    <vt:vector size="4" baseType="variant">
      <vt:variant>
        <vt:lpstr>Tema</vt:lpstr>
      </vt:variant>
      <vt:variant>
        <vt:i4>1</vt:i4>
      </vt:variant>
      <vt:variant>
        <vt:lpstr>Slayt Başlıkları</vt:lpstr>
      </vt:variant>
      <vt:variant>
        <vt:i4>18</vt:i4>
      </vt:variant>
    </vt:vector>
  </HeadingPairs>
  <TitlesOfParts>
    <vt:vector size="19" baseType="lpstr">
      <vt:lpstr>Ofis Teması</vt:lpstr>
      <vt:lpstr>BAYRAMPAŞA İLÇE MİLLİ EĞİTİM MÜDÜRLÜĞÜ YAZARLAR OKULLARDA PROJESİ ETKİNLİKLERİ</vt:lpstr>
      <vt:lpstr>Slayt 2</vt:lpstr>
      <vt:lpstr>BAYRAMPAŞA İLÇE MİLLİ EĞİTİM MÜDÜRLÜĞÜ YAZARLAR OKULLARDA PROJESİ ETKİNLİKLERİ</vt:lpstr>
      <vt:lpstr>BAYRAMPAŞA İLÇE MİLLİ EĞİTİM MÜDÜRLÜĞÜ YAZARLAR OKULLARDA PROJESİ ETKİNLİKLERİ</vt:lpstr>
      <vt:lpstr>BAYRAMPAŞA İLÇE MİLLİ EĞİTİM MÜDÜRLÜĞÜ YAZARLAR OKULLARDA PROJESİ ETKİNLİKLERİ</vt:lpstr>
      <vt:lpstr>BAYRAMPAŞA İLÇE MİLLİ EĞİTİM MÜDÜRLÜĞÜ YAZARLAR OKULLARDA PROJESİ ETKİNLİKLERİ</vt:lpstr>
      <vt:lpstr>BAYRAMPAŞA İLÇE MİLLİ EĞİTİM MÜDÜRLÜĞÜ YAZARLAR OKULLARDA PROJESİ ETKİNLİKLERİ</vt:lpstr>
      <vt:lpstr>BAYRAMPAŞA İLÇE MİLLİ EĞİTİM MÜDÜRLÜĞÜ YAZARLAR OKULLARDA PROJESİ ETKİNLİKLERİ</vt:lpstr>
      <vt:lpstr>BAYRAMPAŞA İLÇE MİLLİ EĞİTİM MÜDÜRLÜĞÜ YAZARLAR OKULLARDA PROJESİ ETKİNLİKLERİ</vt:lpstr>
      <vt:lpstr>BAYRAMPAŞA İLÇE MİLLİ EĞİTİM MÜDÜRLÜĞÜ YAZARLAR OKULLARDA PROJESİ ETKİNLİKLERİ</vt:lpstr>
      <vt:lpstr>BAYRAMPAŞA İLÇE MİLLİ EĞİTİM MÜDÜRLÜĞÜ YAZARLAR OKULLARDA PROJESİ ETKİNLİKLERİ</vt:lpstr>
      <vt:lpstr>BAYRAMPAŞA İLÇE MİLLİ EĞİTİM MÜDÜRLÜĞÜ YAZARLAR OKULLARDA PROJESİ ETKİNLİKLERİ</vt:lpstr>
      <vt:lpstr>BAYRAMPAŞA İLÇE MİLLİ EĞİTİM MÜDÜRLÜĞÜ YAZARLAR OKULLARDA PROJESİ ETKİNLİKLERİ</vt:lpstr>
      <vt:lpstr>BAYRAMPAŞA İLÇE MİLLİ EĞİTİM MÜDÜRLÜĞÜ YAZARLAR OKULLARDA PROJESİ ETKİNLİKLERİ</vt:lpstr>
      <vt:lpstr>BAYRAMPAŞA İLÇE MİLLİ EĞİTİM MÜDÜRLÜĞÜ YAZARLAR OKULLARDA PROJESİ ETKİNLİKLERİ</vt:lpstr>
      <vt:lpstr>BAYRAMPAŞA İLÇE MİLLİ EĞİTİM MÜDÜRLÜĞÜ YAZARLAR OKULLARDA PROJESİ ETKİNLİKLERİ</vt:lpstr>
      <vt:lpstr>BAYRAMPAŞA İLÇE MİLLİ EĞİTİM MÜDÜRLÜĞÜ YAZARLAR OKULLARDA PROJESİ ETKİNLİKLERİ</vt:lpstr>
      <vt:lpstr>BAYRAMPAŞA İLÇE MİLLİ EĞİTİM MÜDÜRLÜĞÜ YAZARLAR OKULLARDA PROJESİ ETKİNLİKLERİ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BAYRAMPAŞA İLÇE MİLLİ EĞİTİM MÜDÜRLÜĞÜ YAZARLAR OKULLARDA PROJESİ ETKİNLİKLERİ</dc:title>
  <dc:creator>ÖZCAN</dc:creator>
  <cp:lastModifiedBy>Nafıye</cp:lastModifiedBy>
  <cp:revision>54</cp:revision>
  <dcterms:created xsi:type="dcterms:W3CDTF">2015-01-17T12:45:29Z</dcterms:created>
  <dcterms:modified xsi:type="dcterms:W3CDTF">2015-02-23T09:32:34Z</dcterms:modified>
</cp:coreProperties>
</file>